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6" r:id="rId2"/>
    <p:sldMasterId id="2147483716" r:id="rId3"/>
  </p:sldMasterIdLst>
  <p:notesMasterIdLst>
    <p:notesMasterId r:id="rId20"/>
  </p:notesMasterIdLst>
  <p:sldIdLst>
    <p:sldId id="258" r:id="rId4"/>
    <p:sldId id="853" r:id="rId5"/>
    <p:sldId id="807" r:id="rId6"/>
    <p:sldId id="840" r:id="rId7"/>
    <p:sldId id="811" r:id="rId8"/>
    <p:sldId id="838" r:id="rId9"/>
    <p:sldId id="817" r:id="rId10"/>
    <p:sldId id="818" r:id="rId11"/>
    <p:sldId id="819" r:id="rId12"/>
    <p:sldId id="848" r:id="rId13"/>
    <p:sldId id="847" r:id="rId14"/>
    <p:sldId id="850" r:id="rId15"/>
    <p:sldId id="854" r:id="rId16"/>
    <p:sldId id="851" r:id="rId17"/>
    <p:sldId id="844" r:id="rId18"/>
    <p:sldId id="312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5061" autoAdjust="0"/>
  </p:normalViewPr>
  <p:slideViewPr>
    <p:cSldViewPr snapToGrid="0">
      <p:cViewPr varScale="1">
        <p:scale>
          <a:sx n="70" d="100"/>
          <a:sy n="70" d="100"/>
        </p:scale>
        <p:origin x="46" y="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rapa\OneDrive\Documents\_______Hapines%20dan%20SDGs\data%20sdg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rapa\OneDrive\Documents\_______Hapines%20dan%20SDGs\Output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rapa\OneDrive\Documents\_______Hapines%20dan%20SDGs\data%20sdg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rapa\OneDrive\Documents\_______Hapines%20dan%20SDGs\data%20sdg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rapa\OneDrive\Documents\_______Hapines%20dan%20SDGs\data%20sdg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rapa\OneDrive\Documents\_______Hapines%20dan%20SDGs\data%20sdg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rapa\OneDrive\Documents\_______Hapines%20dan%20SDGs\data%20sdg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rapa\OneDrive\Documents\_______Hapines%20dan%20SDGs\data%20sdg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rapa\OneDrive\Documents\_______Hapines%20dan%20SDGs\data%20sdg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rapa\OneDrive\Documents\_______Hapines%20dan%20SDGs\Output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Sheet1!$B$2</c:f>
          <c:strCache>
            <c:ptCount val="1"/>
            <c:pt idx="0">
              <c:v>Persentase Rumah Tangga Yang Menggunakan Penerangan Dengan Sumber Listrik (40% Ke Bawah), Menurut Daerah Tempat Tinggal </c:v>
            </c:pt>
          </c:strCache>
        </c:strRef>
      </c:tx>
      <c:layout>
        <c:manualLayout>
          <c:xMode val="edge"/>
          <c:yMode val="edge"/>
          <c:x val="0.1452082239720035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Sheet1!$C$2</c:f>
              <c:strCache>
                <c:ptCount val="1"/>
                <c:pt idx="0">
                  <c:v>Perkotaan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Sheet1!$D$1:$H$1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Sheet1!$D$2:$H$2</c:f>
              <c:numCache>
                <c:formatCode>General</c:formatCode>
                <c:ptCount val="5"/>
                <c:pt idx="0">
                  <c:v>99.72</c:v>
                </c:pt>
                <c:pt idx="1">
                  <c:v>99.69</c:v>
                </c:pt>
                <c:pt idx="2">
                  <c:v>96.56</c:v>
                </c:pt>
                <c:pt idx="3">
                  <c:v>99.76</c:v>
                </c:pt>
                <c:pt idx="4">
                  <c:v>99.8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24-481B-BF82-602D8967BBAF}"/>
            </c:ext>
          </c:extLst>
        </c:ser>
        <c:ser>
          <c:idx val="2"/>
          <c:order val="1"/>
          <c:tx>
            <c:strRef>
              <c:f>Sheet1!$C$3</c:f>
              <c:strCache>
                <c:ptCount val="1"/>
                <c:pt idx="0">
                  <c:v>Perdesaan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1.6666666666666666E-2"/>
                  <c:y val="-4.243778136006664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A45-4CA9-A37D-7BCF80331228}"/>
                </c:ext>
              </c:extLst>
            </c:dLbl>
            <c:dLbl>
              <c:idx val="3"/>
              <c:layout>
                <c:manualLayout>
                  <c:x val="1.3888888888888888E-2"/>
                  <c:y val="4.62962962962958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A45-4CA9-A37D-7BCF80331228}"/>
                </c:ext>
              </c:extLst>
            </c:dLbl>
            <c:dLbl>
              <c:idx val="4"/>
              <c:layout>
                <c:manualLayout>
                  <c:x val="1.9444444444444344E-2"/>
                  <c:y val="-4.243778136006664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A45-4CA9-A37D-7BCF803312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Sheet1!$D$1:$H$1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Sheet1!$D$3:$H$3</c:f>
              <c:numCache>
                <c:formatCode>General</c:formatCode>
                <c:ptCount val="5"/>
                <c:pt idx="0">
                  <c:v>92.6</c:v>
                </c:pt>
                <c:pt idx="1">
                  <c:v>92.91</c:v>
                </c:pt>
                <c:pt idx="2">
                  <c:v>97.92</c:v>
                </c:pt>
                <c:pt idx="3">
                  <c:v>95.38</c:v>
                </c:pt>
                <c:pt idx="4">
                  <c:v>96.34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024-481B-BF82-602D8967BB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59873136"/>
        <c:axId val="1342047200"/>
      </c:barChart>
      <c:catAx>
        <c:axId val="1359873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2047200"/>
        <c:crosses val="autoZero"/>
        <c:auto val="1"/>
        <c:lblAlgn val="ctr"/>
        <c:lblOffset val="100"/>
        <c:noMultiLvlLbl val="0"/>
      </c:catAx>
      <c:valAx>
        <c:axId val="1342047200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9873136"/>
        <c:crosses val="autoZero"/>
        <c:crossBetween val="between"/>
        <c:majorUnit val="2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'Sosdem April 2020'!$I$199:$I$204</c:f>
          <c:strCache>
            <c:ptCount val="6"/>
            <c:pt idx="0">
              <c:v>Reaksi masyarakat di sekitar Anda menyikapi kondisi wabah COVID-19 ini</c:v>
            </c:pt>
          </c:strCache>
        </c:strRef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'Sosdem April 2020'!$K$197</c:f>
              <c:strCache>
                <c:ptCount val="1"/>
                <c:pt idx="0">
                  <c:v>Kabupaten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'Sosdem April 2020'!$J$199:$J$203</c:f>
              <c:strCache>
                <c:ptCount val="5"/>
                <c:pt idx="0">
                  <c:v>Terlalu berlebihan</c:v>
                </c:pt>
                <c:pt idx="1">
                  <c:v>Agak berlebihan</c:v>
                </c:pt>
                <c:pt idx="2">
                  <c:v>Tepat / Proporsional</c:v>
                </c:pt>
                <c:pt idx="3">
                  <c:v>Kurang peduli</c:v>
                </c:pt>
                <c:pt idx="4">
                  <c:v>Tidak Peduli Sama Sekali</c:v>
                </c:pt>
              </c:strCache>
            </c:strRef>
          </c:cat>
          <c:val>
            <c:numRef>
              <c:f>'Sosdem April 2020'!$K$199:$K$203</c:f>
              <c:numCache>
                <c:formatCode>###0.00</c:formatCode>
                <c:ptCount val="5"/>
                <c:pt idx="0">
                  <c:v>2.922295879835529</c:v>
                </c:pt>
                <c:pt idx="1">
                  <c:v>10.984308131241084</c:v>
                </c:pt>
                <c:pt idx="2">
                  <c:v>48.067886212973065</c:v>
                </c:pt>
                <c:pt idx="3">
                  <c:v>37.144415540824035</c:v>
                </c:pt>
                <c:pt idx="4">
                  <c:v>0.88109423512629015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2C-4A12-8568-7231937F6AD6}"/>
            </c:ext>
          </c:extLst>
        </c:ser>
        <c:ser>
          <c:idx val="1"/>
          <c:order val="1"/>
          <c:tx>
            <c:strRef>
              <c:f>'Sosdem April 2020'!$L$197</c:f>
              <c:strCache>
                <c:ptCount val="1"/>
                <c:pt idx="0">
                  <c:v>Kota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'Sosdem April 2020'!$J$199:$J$203</c:f>
              <c:strCache>
                <c:ptCount val="5"/>
                <c:pt idx="0">
                  <c:v>Terlalu berlebihan</c:v>
                </c:pt>
                <c:pt idx="1">
                  <c:v>Agak berlebihan</c:v>
                </c:pt>
                <c:pt idx="2">
                  <c:v>Tepat / Proporsional</c:v>
                </c:pt>
                <c:pt idx="3">
                  <c:v>Kurang peduli</c:v>
                </c:pt>
                <c:pt idx="4">
                  <c:v>Tidak Peduli Sama Sekali</c:v>
                </c:pt>
              </c:strCache>
            </c:strRef>
          </c:cat>
          <c:val>
            <c:numRef>
              <c:f>'Sosdem April 2020'!$L$199:$L$203</c:f>
              <c:numCache>
                <c:formatCode>###0.00</c:formatCode>
                <c:ptCount val="5"/>
                <c:pt idx="0">
                  <c:v>2.38762272532243</c:v>
                </c:pt>
                <c:pt idx="1">
                  <c:v>9.0633754826985697</c:v>
                </c:pt>
                <c:pt idx="2">
                  <c:v>48.963933267711568</c:v>
                </c:pt>
                <c:pt idx="3">
                  <c:v>38.499785467302694</c:v>
                </c:pt>
                <c:pt idx="4">
                  <c:v>1.0852830569647409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2C-4A12-8568-7231937F6A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23081040"/>
        <c:axId val="1088501968"/>
      </c:barChart>
      <c:catAx>
        <c:axId val="1523081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8501968"/>
        <c:crosses val="autoZero"/>
        <c:auto val="1"/>
        <c:lblAlgn val="ctr"/>
        <c:lblOffset val="100"/>
        <c:noMultiLvlLbl val="0"/>
      </c:catAx>
      <c:valAx>
        <c:axId val="1088501968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3081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Sheet1!$B$5</c:f>
          <c:strCache>
            <c:ptCount val="1"/>
            <c:pt idx="0">
              <c:v>Persentase Rumah Tangga Yang Memiliki Akses Terhadap Layanan Sumber Air Minum Layak Dan Berkelanjutan (40% Bawah), Menurut Daerah Tempat Tinggal </c:v>
            </c:pt>
          </c:strCache>
        </c:strRef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Sheet1!$C$5</c:f>
              <c:strCache>
                <c:ptCount val="1"/>
                <c:pt idx="0">
                  <c:v>Perkotaan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Sheet1!$D$1:$H$1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Sheet1!$D$5:$H$5</c:f>
              <c:numCache>
                <c:formatCode>General</c:formatCode>
                <c:ptCount val="5"/>
                <c:pt idx="0">
                  <c:v>72.11</c:v>
                </c:pt>
                <c:pt idx="1">
                  <c:v>71.290000000000006</c:v>
                </c:pt>
                <c:pt idx="2">
                  <c:v>71.42</c:v>
                </c:pt>
                <c:pt idx="3">
                  <c:v>73.27</c:v>
                </c:pt>
                <c:pt idx="4">
                  <c:v>93.32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3F-446A-9D7B-F465ED7D0E9A}"/>
            </c:ext>
          </c:extLst>
        </c:ser>
        <c:ser>
          <c:idx val="2"/>
          <c:order val="1"/>
          <c:tx>
            <c:strRef>
              <c:f>Sheet1!$C$6</c:f>
              <c:strCache>
                <c:ptCount val="1"/>
                <c:pt idx="0">
                  <c:v>Perdesaan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Sheet1!$D$1:$H$1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Sheet1!$D$6:$H$6</c:f>
              <c:numCache>
                <c:formatCode>General</c:formatCode>
                <c:ptCount val="5"/>
                <c:pt idx="0">
                  <c:v>55.3</c:v>
                </c:pt>
                <c:pt idx="1">
                  <c:v>55.65</c:v>
                </c:pt>
                <c:pt idx="2">
                  <c:v>57.29</c:v>
                </c:pt>
                <c:pt idx="3">
                  <c:v>59.78</c:v>
                </c:pt>
                <c:pt idx="4">
                  <c:v>78.61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63F-446A-9D7B-F465ED7D0E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59873136"/>
        <c:axId val="1342047200"/>
      </c:barChart>
      <c:catAx>
        <c:axId val="1359873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2047200"/>
        <c:crosses val="autoZero"/>
        <c:auto val="1"/>
        <c:lblAlgn val="ctr"/>
        <c:lblOffset val="100"/>
        <c:noMultiLvlLbl val="0"/>
      </c:catAx>
      <c:valAx>
        <c:axId val="1342047200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9873136"/>
        <c:crosses val="autoZero"/>
        <c:crossBetween val="between"/>
        <c:majorUnit val="2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Sheet1!$B$8</c:f>
          <c:strCache>
            <c:ptCount val="1"/>
            <c:pt idx="0">
              <c:v>Persentase Rumah Tangga yang Memiliki Akses Terhadap Hunian Yang Layak Dan Terjangkau Menurut Daerah Tempat Tinggal </c:v>
            </c:pt>
          </c:strCache>
        </c:strRef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Sheet1!$C$8</c:f>
              <c:strCache>
                <c:ptCount val="1"/>
                <c:pt idx="0">
                  <c:v>Perkotaan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Sheet1!$D$1:$H$1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Sheet1!$D$8:$H$8</c:f>
              <c:numCache>
                <c:formatCode>General</c:formatCode>
                <c:ptCount val="5"/>
                <c:pt idx="0">
                  <c:v>97.68</c:v>
                </c:pt>
                <c:pt idx="1">
                  <c:v>98.19</c:v>
                </c:pt>
                <c:pt idx="2">
                  <c:v>98.47</c:v>
                </c:pt>
                <c:pt idx="3">
                  <c:v>98.55</c:v>
                </c:pt>
                <c:pt idx="4">
                  <c:v>61.09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F8-4561-A06C-736A493475A8}"/>
            </c:ext>
          </c:extLst>
        </c:ser>
        <c:ser>
          <c:idx val="2"/>
          <c:order val="1"/>
          <c:tx>
            <c:strRef>
              <c:f>Sheet1!$C$9</c:f>
              <c:strCache>
                <c:ptCount val="1"/>
                <c:pt idx="0">
                  <c:v>Perdesaan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Sheet1!$D$1:$H$1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Sheet1!$D$9:$H$9</c:f>
              <c:numCache>
                <c:formatCode>General</c:formatCode>
                <c:ptCount val="5"/>
                <c:pt idx="0">
                  <c:v>87.99</c:v>
                </c:pt>
                <c:pt idx="1">
                  <c:v>89.59</c:v>
                </c:pt>
                <c:pt idx="2">
                  <c:v>91.18</c:v>
                </c:pt>
                <c:pt idx="3">
                  <c:v>92.26</c:v>
                </c:pt>
                <c:pt idx="4">
                  <c:v>50.67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F8-4561-A06C-736A493475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59873136"/>
        <c:axId val="1342047200"/>
      </c:barChart>
      <c:catAx>
        <c:axId val="1359873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2047200"/>
        <c:crosses val="autoZero"/>
        <c:auto val="1"/>
        <c:lblAlgn val="ctr"/>
        <c:lblOffset val="100"/>
        <c:noMultiLvlLbl val="0"/>
      </c:catAx>
      <c:valAx>
        <c:axId val="1342047200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9873136"/>
        <c:crosses val="autoZero"/>
        <c:crossBetween val="between"/>
        <c:majorUnit val="2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Sheet1!$B$13</c:f>
          <c:strCache>
            <c:ptCount val="1"/>
            <c:pt idx="0">
              <c:v>Persentase Rumah Tangga Yang Memiliki Akses Terhadap Layanan Sanitasi Layak Dan Berkelanjutan (40% Bawah), Menurut Daerah Tempat Tinggal </c:v>
            </c:pt>
          </c:strCache>
        </c:strRef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Sheet1!$C$13</c:f>
              <c:strCache>
                <c:ptCount val="1"/>
                <c:pt idx="0">
                  <c:v>Perkotaan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Sheet1!$D$1:$H$1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Sheet1!$D$13:$H$13</c:f>
              <c:numCache>
                <c:formatCode>General</c:formatCode>
                <c:ptCount val="5"/>
                <c:pt idx="0">
                  <c:v>63.71</c:v>
                </c:pt>
                <c:pt idx="1">
                  <c:v>69.08</c:v>
                </c:pt>
                <c:pt idx="2">
                  <c:v>69.739999999999995</c:v>
                </c:pt>
                <c:pt idx="3">
                  <c:v>69.48</c:v>
                </c:pt>
                <c:pt idx="4">
                  <c:v>72.38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D9-4762-B669-9695EA52B7F5}"/>
            </c:ext>
          </c:extLst>
        </c:ser>
        <c:ser>
          <c:idx val="2"/>
          <c:order val="1"/>
          <c:tx>
            <c:strRef>
              <c:f>Sheet1!$C$14</c:f>
              <c:strCache>
                <c:ptCount val="1"/>
                <c:pt idx="0">
                  <c:v>Perdesaan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Sheet1!$D$1:$H$1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Sheet1!$D$14:$H$14</c:f>
              <c:numCache>
                <c:formatCode>General</c:formatCode>
                <c:ptCount val="5"/>
                <c:pt idx="0">
                  <c:v>36.07</c:v>
                </c:pt>
                <c:pt idx="1">
                  <c:v>41.32</c:v>
                </c:pt>
                <c:pt idx="2">
                  <c:v>42.12</c:v>
                </c:pt>
                <c:pt idx="3">
                  <c:v>45.22</c:v>
                </c:pt>
                <c:pt idx="4">
                  <c:v>61.97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D9-4762-B669-9695EA52B7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59873136"/>
        <c:axId val="1342047200"/>
      </c:barChart>
      <c:catAx>
        <c:axId val="1359873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2047200"/>
        <c:crosses val="autoZero"/>
        <c:auto val="1"/>
        <c:lblAlgn val="ctr"/>
        <c:lblOffset val="100"/>
        <c:noMultiLvlLbl val="0"/>
      </c:catAx>
      <c:valAx>
        <c:axId val="1342047200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9873136"/>
        <c:crosses val="autoZero"/>
        <c:crossBetween val="between"/>
        <c:majorUnit val="2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Sheet1!$B$11</c:f>
          <c:strCache>
            <c:ptCount val="1"/>
            <c:pt idx="0">
              <c:v>Unmet Need Pelayanan Kesehatan Menurut Daerah Tempat Tinggal </c:v>
            </c:pt>
          </c:strCache>
        </c:strRef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Sheet1!$C$11</c:f>
              <c:strCache>
                <c:ptCount val="1"/>
                <c:pt idx="0">
                  <c:v>Perkotaan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Sheet1!$D$1:$H$1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Sheet1!$D$11:$H$11</c:f>
              <c:numCache>
                <c:formatCode>General</c:formatCode>
                <c:ptCount val="5"/>
                <c:pt idx="0">
                  <c:v>4.24</c:v>
                </c:pt>
                <c:pt idx="1">
                  <c:v>3.92</c:v>
                </c:pt>
                <c:pt idx="2">
                  <c:v>4.8600000000000003</c:v>
                </c:pt>
                <c:pt idx="3">
                  <c:v>4.33</c:v>
                </c:pt>
                <c:pt idx="4">
                  <c:v>4.41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23-4942-938C-CF3977240536}"/>
            </c:ext>
          </c:extLst>
        </c:ser>
        <c:ser>
          <c:idx val="2"/>
          <c:order val="1"/>
          <c:tx>
            <c:strRef>
              <c:f>Sheet1!$C$12</c:f>
              <c:strCache>
                <c:ptCount val="1"/>
                <c:pt idx="0">
                  <c:v>Perdesaan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Sheet1!$D$1:$H$1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Sheet1!$D$12:$H$12</c:f>
              <c:numCache>
                <c:formatCode>General</c:formatCode>
                <c:ptCount val="5"/>
                <c:pt idx="0">
                  <c:v>5.09</c:v>
                </c:pt>
                <c:pt idx="1">
                  <c:v>4.76</c:v>
                </c:pt>
                <c:pt idx="2">
                  <c:v>5.71</c:v>
                </c:pt>
                <c:pt idx="3">
                  <c:v>5.62</c:v>
                </c:pt>
                <c:pt idx="4">
                  <c:v>6.15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23-4942-938C-CF39772405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59873136"/>
        <c:axId val="1342047200"/>
      </c:barChart>
      <c:catAx>
        <c:axId val="1359873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2047200"/>
        <c:crosses val="autoZero"/>
        <c:auto val="1"/>
        <c:lblAlgn val="ctr"/>
        <c:lblOffset val="100"/>
        <c:noMultiLvlLbl val="0"/>
      </c:catAx>
      <c:valAx>
        <c:axId val="1342047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9873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Sheet1!$B$16</c:f>
          <c:strCache>
            <c:ptCount val="1"/>
            <c:pt idx="0">
              <c:v>Upah Rata - Rata Per Jam Pekerja Menurut Daerah Tempat Tinggal </c:v>
            </c:pt>
          </c:strCache>
        </c:strRef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Sheet1!$C$16</c:f>
              <c:strCache>
                <c:ptCount val="1"/>
                <c:pt idx="0">
                  <c:v>Perkotaan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Sheet1!$D$1:$H$1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Sheet1!$D$16:$H$16</c:f>
              <c:numCache>
                <c:formatCode>General</c:formatCode>
                <c:ptCount val="5"/>
                <c:pt idx="0">
                  <c:v>12776</c:v>
                </c:pt>
                <c:pt idx="1">
                  <c:v>15643</c:v>
                </c:pt>
                <c:pt idx="2">
                  <c:v>16865</c:v>
                </c:pt>
                <c:pt idx="3">
                  <c:v>17389</c:v>
                </c:pt>
                <c:pt idx="4">
                  <c:v>17865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91-4CFA-97DD-0A1A3A4032E9}"/>
            </c:ext>
          </c:extLst>
        </c:ser>
        <c:ser>
          <c:idx val="2"/>
          <c:order val="1"/>
          <c:tx>
            <c:strRef>
              <c:f>Sheet1!$C$17</c:f>
              <c:strCache>
                <c:ptCount val="1"/>
                <c:pt idx="0">
                  <c:v>Perdesaan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Sheet1!$D$1:$H$1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Sheet1!$D$17:$H$17</c:f>
              <c:numCache>
                <c:formatCode>General</c:formatCode>
                <c:ptCount val="5"/>
                <c:pt idx="0">
                  <c:v>8785</c:v>
                </c:pt>
                <c:pt idx="1">
                  <c:v>10840</c:v>
                </c:pt>
                <c:pt idx="2">
                  <c:v>10996</c:v>
                </c:pt>
                <c:pt idx="3">
                  <c:v>11559</c:v>
                </c:pt>
                <c:pt idx="4">
                  <c:v>12210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91-4CFA-97DD-0A1A3A4032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59873136"/>
        <c:axId val="1342047200"/>
      </c:barChart>
      <c:catAx>
        <c:axId val="1359873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2047200"/>
        <c:crosses val="autoZero"/>
        <c:auto val="1"/>
        <c:lblAlgn val="ctr"/>
        <c:lblOffset val="100"/>
        <c:noMultiLvlLbl val="0"/>
      </c:catAx>
      <c:valAx>
        <c:axId val="1342047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9873136"/>
        <c:crosses val="autoZero"/>
        <c:crossBetween val="between"/>
        <c:majorUnit val="50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Sheet1!$B$21</c:f>
          <c:strCache>
            <c:ptCount val="1"/>
            <c:pt idx="0">
              <c:v>Proporsi Remaja Dan Dewasa Usia 15-24 Tahun Dengan Keterampilan Teknologi Informasi Dan Komputer (TIK) Menurut Daerah Tempat Tinggal </c:v>
            </c:pt>
          </c:strCache>
        </c:strRef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Sheet1!$C$21</c:f>
              <c:strCache>
                <c:ptCount val="1"/>
                <c:pt idx="0">
                  <c:v>Perkotaan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Sheet1!$D$1:$H$1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Sheet1!$D$21:$H$21</c:f>
              <c:numCache>
                <c:formatCode>General</c:formatCode>
                <c:ptCount val="5"/>
                <c:pt idx="0">
                  <c:v>66.33</c:v>
                </c:pt>
                <c:pt idx="1">
                  <c:v>71.709999999999994</c:v>
                </c:pt>
                <c:pt idx="2">
                  <c:v>80.89</c:v>
                </c:pt>
                <c:pt idx="3">
                  <c:v>86.29</c:v>
                </c:pt>
                <c:pt idx="4">
                  <c:v>90.63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57-47CD-A1B6-8E5F325E9E3E}"/>
            </c:ext>
          </c:extLst>
        </c:ser>
        <c:ser>
          <c:idx val="2"/>
          <c:order val="1"/>
          <c:tx>
            <c:strRef>
              <c:f>Sheet1!$C$22</c:f>
              <c:strCache>
                <c:ptCount val="1"/>
                <c:pt idx="0">
                  <c:v>Perdesaan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Sheet1!$D$1:$H$1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Sheet1!$D$22:$H$22</c:f>
              <c:numCache>
                <c:formatCode>General</c:formatCode>
                <c:ptCount val="5"/>
                <c:pt idx="0">
                  <c:v>35.56</c:v>
                </c:pt>
                <c:pt idx="1">
                  <c:v>42.46</c:v>
                </c:pt>
                <c:pt idx="2">
                  <c:v>54.44</c:v>
                </c:pt>
                <c:pt idx="3">
                  <c:v>65.14</c:v>
                </c:pt>
                <c:pt idx="4">
                  <c:v>74.03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F57-47CD-A1B6-8E5F325E9E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59873136"/>
        <c:axId val="1342047200"/>
      </c:barChart>
      <c:catAx>
        <c:axId val="1359873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2047200"/>
        <c:crosses val="autoZero"/>
        <c:auto val="1"/>
        <c:lblAlgn val="ctr"/>
        <c:lblOffset val="100"/>
        <c:noMultiLvlLbl val="0"/>
      </c:catAx>
      <c:valAx>
        <c:axId val="1342047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9873136"/>
        <c:crosses val="autoZero"/>
        <c:crossBetween val="between"/>
        <c:majorUnit val="2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Sheet1!$B$24</c:f>
          <c:strCache>
            <c:ptCount val="1"/>
            <c:pt idx="0">
              <c:v>Angka Partisipasi Kasar (APK) SMA/SMK/MA/ Sederajat Menurut Daerah Tempat Tinggal </c:v>
            </c:pt>
          </c:strCache>
        </c:strRef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Sheet1!$C$24</c:f>
              <c:strCache>
                <c:ptCount val="1"/>
                <c:pt idx="0">
                  <c:v>Perkotaan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Sheet1!$D$1:$H$1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Sheet1!$D$24:$H$24</c:f>
              <c:numCache>
                <c:formatCode>General</c:formatCode>
                <c:ptCount val="5"/>
                <c:pt idx="0">
                  <c:v>85.46</c:v>
                </c:pt>
                <c:pt idx="1">
                  <c:v>88.14</c:v>
                </c:pt>
                <c:pt idx="2">
                  <c:v>89.06</c:v>
                </c:pt>
                <c:pt idx="3">
                  <c:v>86.64</c:v>
                </c:pt>
                <c:pt idx="4">
                  <c:v>88.88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55-4FA5-97B4-6B57FCC41ACB}"/>
            </c:ext>
          </c:extLst>
        </c:ser>
        <c:ser>
          <c:idx val="2"/>
          <c:order val="1"/>
          <c:tx>
            <c:strRef>
              <c:f>Sheet1!$C$25</c:f>
              <c:strCache>
                <c:ptCount val="1"/>
                <c:pt idx="0">
                  <c:v>Perdesaan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Sheet1!$D$1:$H$1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Sheet1!$D$25:$H$25</c:f>
              <c:numCache>
                <c:formatCode>General</c:formatCode>
                <c:ptCount val="5"/>
                <c:pt idx="0">
                  <c:v>70.23</c:v>
                </c:pt>
                <c:pt idx="1">
                  <c:v>73.239999999999995</c:v>
                </c:pt>
                <c:pt idx="2">
                  <c:v>75.97</c:v>
                </c:pt>
                <c:pt idx="3">
                  <c:v>73.569999999999993</c:v>
                </c:pt>
                <c:pt idx="4">
                  <c:v>77.7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55-4FA5-97B4-6B57FCC41A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59873136"/>
        <c:axId val="1342047200"/>
      </c:barChart>
      <c:catAx>
        <c:axId val="1359873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2047200"/>
        <c:crosses val="autoZero"/>
        <c:auto val="1"/>
        <c:lblAlgn val="ctr"/>
        <c:lblOffset val="100"/>
        <c:noMultiLvlLbl val="0"/>
      </c:catAx>
      <c:valAx>
        <c:axId val="1342047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9873136"/>
        <c:crosses val="autoZero"/>
        <c:crossBetween val="between"/>
        <c:majorUnit val="2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'Perilaku Sept 2020'!$A$86:$A$91</c:f>
          <c:strCache>
            <c:ptCount val="6"/>
            <c:pt idx="0">
              <c:v>Jika ada orang terinfeksi COVID-19, bagaimana lingkungan sekitarnya merespon?</c:v>
            </c:pt>
          </c:strCache>
        </c:strRef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'Perilaku Sept 2020'!$C$84</c:f>
              <c:strCache>
                <c:ptCount val="1"/>
                <c:pt idx="0">
                  <c:v>Kabupaten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'Perilaku Sept 2020'!$B$86:$B$90</c:f>
              <c:strCache>
                <c:ptCount val="5"/>
                <c:pt idx="0">
                  <c:v>Memberikan dukungan</c:v>
                </c:pt>
                <c:pt idx="1">
                  <c:v>Mengucilkan/stigma</c:v>
                </c:pt>
                <c:pt idx="2">
                  <c:v>Protokol kesehatan ketat</c:v>
                </c:pt>
                <c:pt idx="3">
                  <c:v>Tidak ada respon</c:v>
                </c:pt>
                <c:pt idx="4">
                  <c:v>Tidak ada terinfeksi</c:v>
                </c:pt>
              </c:strCache>
            </c:strRef>
          </c:cat>
          <c:val>
            <c:numRef>
              <c:f>'Perilaku Sept 2020'!$F$86:$F$89</c:f>
              <c:numCache>
                <c:formatCode>0%</c:formatCode>
                <c:ptCount val="4"/>
                <c:pt idx="0">
                  <c:v>0.27320681153603577</c:v>
                </c:pt>
                <c:pt idx="1">
                  <c:v>8.9157731781434546E-2</c:v>
                </c:pt>
                <c:pt idx="2">
                  <c:v>0.61312424746287486</c:v>
                </c:pt>
                <c:pt idx="3">
                  <c:v>2.4511209219654835E-2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6C-47DC-BFF0-089B5D412E3A}"/>
            </c:ext>
          </c:extLst>
        </c:ser>
        <c:ser>
          <c:idx val="1"/>
          <c:order val="1"/>
          <c:tx>
            <c:strRef>
              <c:f>'Perilaku Sept 2020'!$D$84</c:f>
              <c:strCache>
                <c:ptCount val="1"/>
                <c:pt idx="0">
                  <c:v>Kota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'Perilaku Sept 2020'!$B$86:$B$90</c:f>
              <c:strCache>
                <c:ptCount val="5"/>
                <c:pt idx="0">
                  <c:v>Memberikan dukungan</c:v>
                </c:pt>
                <c:pt idx="1">
                  <c:v>Mengucilkan/stigma</c:v>
                </c:pt>
                <c:pt idx="2">
                  <c:v>Protokol kesehatan ketat</c:v>
                </c:pt>
                <c:pt idx="3">
                  <c:v>Tidak ada respon</c:v>
                </c:pt>
                <c:pt idx="4">
                  <c:v>Tidak ada terinfeksi</c:v>
                </c:pt>
              </c:strCache>
            </c:strRef>
          </c:cat>
          <c:val>
            <c:numRef>
              <c:f>'Perilaku Sept 2020'!$G$86:$G$89</c:f>
              <c:numCache>
                <c:formatCode>0%</c:formatCode>
                <c:ptCount val="4"/>
                <c:pt idx="0">
                  <c:v>0.30295895826066738</c:v>
                </c:pt>
                <c:pt idx="1">
                  <c:v>9.7401464945936517E-2</c:v>
                </c:pt>
                <c:pt idx="2">
                  <c:v>0.56255086617835137</c:v>
                </c:pt>
                <c:pt idx="3">
                  <c:v>3.7088710615044762E-2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6C-47DC-BFF0-089B5D412E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92801056"/>
        <c:axId val="1572227680"/>
      </c:barChart>
      <c:catAx>
        <c:axId val="1092801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2227680"/>
        <c:crosses val="autoZero"/>
        <c:auto val="1"/>
        <c:lblAlgn val="ctr"/>
        <c:lblOffset val="100"/>
        <c:noMultiLvlLbl val="0"/>
      </c:catAx>
      <c:valAx>
        <c:axId val="1572227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2801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C10449-DB3A-4FD5-86C6-B7EE13B2701F}" type="datetimeFigureOut">
              <a:rPr lang="en-ID" smtClean="0"/>
              <a:t>26/11/2020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33B920-11FD-40AF-8BC4-EF755912070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08889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51F1C3-7E16-4D67-996B-AD647522B300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23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30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200 </a:t>
            </a:r>
            <a:r>
              <a:rPr lang="en-ID" dirty="0" err="1"/>
              <a:t>institusi</a:t>
            </a:r>
            <a:r>
              <a:rPr lang="en-ID" dirty="0"/>
              <a:t> non-</a:t>
            </a:r>
            <a:r>
              <a:rPr lang="en-ID" dirty="0" err="1"/>
              <a:t>pemerintah</a:t>
            </a:r>
            <a:r>
              <a:rPr lang="en-ID" dirty="0"/>
              <a:t> yang </a:t>
            </a:r>
            <a:r>
              <a:rPr lang="en-ID" dirty="0" err="1"/>
              <a:t>berkontribusi</a:t>
            </a:r>
            <a:r>
              <a:rPr lang="en-ID" dirty="0"/>
              <a:t> dan </a:t>
            </a:r>
            <a:r>
              <a:rPr lang="en-ID" dirty="0" err="1"/>
              <a:t>terlibat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intensif</a:t>
            </a:r>
            <a:r>
              <a:rPr lang="en-ID" dirty="0"/>
              <a:t> </a:t>
            </a:r>
            <a:r>
              <a:rPr lang="en-ID" dirty="0" err="1"/>
              <a:t>memperlihatkan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dirty="0" err="1"/>
              <a:t>prinsip</a:t>
            </a:r>
            <a:r>
              <a:rPr lang="en-ID" dirty="0"/>
              <a:t> </a:t>
            </a:r>
            <a:r>
              <a:rPr lang="en-ID" dirty="0" err="1"/>
              <a:t>inklusif</a:t>
            </a:r>
            <a:r>
              <a:rPr lang="en-ID" dirty="0"/>
              <a:t> SDG's </a:t>
            </a:r>
            <a:r>
              <a:rPr lang="en-ID" dirty="0" err="1"/>
              <a:t>telah</a:t>
            </a:r>
            <a:r>
              <a:rPr lang="en-ID" dirty="0"/>
              <a:t> </a:t>
            </a:r>
            <a:r>
              <a:rPr lang="en-ID" dirty="0" err="1"/>
              <a:t>dijalankan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konsisten</a:t>
            </a:r>
            <a:r>
              <a:rPr lang="en-ID" dirty="0"/>
              <a:t>. </a:t>
            </a:r>
            <a:r>
              <a:rPr lang="en-ID" dirty="0" err="1"/>
              <a:t>Selain</a:t>
            </a:r>
            <a:r>
              <a:rPr lang="en-ID" dirty="0"/>
              <a:t> </a:t>
            </a:r>
            <a:r>
              <a:rPr lang="en-ID" dirty="0" err="1"/>
              <a:t>itu</a:t>
            </a:r>
            <a:r>
              <a:rPr lang="en-ID" dirty="0"/>
              <a:t>,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upaya</a:t>
            </a:r>
            <a:r>
              <a:rPr lang="en-ID" dirty="0"/>
              <a:t> agar agenda </a:t>
            </a:r>
            <a:r>
              <a:rPr lang="en-ID" dirty="0" err="1"/>
              <a:t>pembangunan</a:t>
            </a:r>
            <a:r>
              <a:rPr lang="en-ID" dirty="0"/>
              <a:t> </a:t>
            </a:r>
            <a:r>
              <a:rPr lang="en-ID" dirty="0" err="1"/>
              <a:t>nasional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konkret</a:t>
            </a:r>
            <a:r>
              <a:rPr lang="en-ID" dirty="0"/>
              <a:t> </a:t>
            </a:r>
            <a:r>
              <a:rPr lang="en-ID" dirty="0" err="1"/>
              <a:t>berkontribusi</a:t>
            </a:r>
            <a:r>
              <a:rPr lang="en-ID" dirty="0"/>
              <a:t> </a:t>
            </a:r>
            <a:r>
              <a:rPr lang="en-ID" dirty="0" err="1"/>
              <a:t>signifikan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pencapaian</a:t>
            </a:r>
            <a:r>
              <a:rPr lang="en-ID" dirty="0"/>
              <a:t> agenda </a:t>
            </a:r>
            <a:r>
              <a:rPr lang="en-ID" dirty="0" err="1"/>
              <a:t>pembangunan</a:t>
            </a:r>
            <a:r>
              <a:rPr lang="en-ID" dirty="0"/>
              <a:t> global</a:t>
            </a:r>
          </a:p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33B920-11FD-40AF-8BC4-EF7559120702}" type="slidenum">
              <a:rPr lang="en-ID" smtClean="0"/>
              <a:t>2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47545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Indeks</a:t>
            </a:r>
            <a:r>
              <a:rPr lang="en-ID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Kebahagiaan</a:t>
            </a:r>
            <a:r>
              <a:rPr lang="en-ID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merupakan</a:t>
            </a:r>
            <a:r>
              <a:rPr lang="en-ID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indeks</a:t>
            </a:r>
            <a:r>
              <a:rPr lang="en-ID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komposit</a:t>
            </a:r>
            <a:r>
              <a:rPr lang="en-ID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yang </a:t>
            </a:r>
            <a:r>
              <a:rPr lang="en-ID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tersusun</a:t>
            </a:r>
            <a:r>
              <a:rPr lang="en-ID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dari</a:t>
            </a:r>
            <a:r>
              <a:rPr lang="en-ID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(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tiga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dimensi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Dimensi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Kepuasan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Hidup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fr-FR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Life Satisfaction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Dimensi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Perasaan</a:t>
            </a:r>
            <a:r>
              <a:rPr lang="en-ID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ID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Affect</a:t>
            </a:r>
            <a:r>
              <a:rPr lang="en-ID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Dan </a:t>
            </a:r>
            <a:r>
              <a:rPr lang="en-ID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Dimensi</a:t>
            </a:r>
            <a:r>
              <a:rPr lang="en-ID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Makna</a:t>
            </a:r>
            <a:r>
              <a:rPr lang="en-ID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Hidup</a:t>
            </a:r>
            <a:r>
              <a:rPr lang="en-ID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ID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(Eudaimonia)</a:t>
            </a:r>
            <a:r>
              <a:rPr lang="en-ID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ID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Dimensi</a:t>
            </a:r>
            <a:r>
              <a:rPr lang="en-ID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kepuasan</a:t>
            </a:r>
            <a:r>
              <a:rPr lang="en-ID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hidup</a:t>
            </a:r>
            <a:r>
              <a:rPr lang="en-ID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diukur</a:t>
            </a:r>
            <a:r>
              <a:rPr lang="en-ID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dari</a:t>
            </a:r>
            <a:r>
              <a:rPr lang="en-ID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10 (</a:t>
            </a:r>
            <a:r>
              <a:rPr lang="en-ID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sepuluh</a:t>
            </a:r>
            <a:r>
              <a:rPr lang="en-ID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en-ID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indikator</a:t>
            </a:r>
            <a:r>
              <a:rPr lang="en-ID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kepuasan</a:t>
            </a:r>
            <a:r>
              <a:rPr lang="en-ID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yang </a:t>
            </a:r>
            <a:r>
              <a:rPr lang="en-ID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menggambarkan</a:t>
            </a:r>
            <a:r>
              <a:rPr lang="en-ID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tingkat</a:t>
            </a:r>
            <a:r>
              <a:rPr lang="en-ID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kepuasan</a:t>
            </a:r>
            <a:r>
              <a:rPr lang="en-ID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responden</a:t>
            </a:r>
            <a:r>
              <a:rPr lang="en-ID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terhadap</a:t>
            </a:r>
            <a:r>
              <a:rPr lang="en-ID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berbagai</a:t>
            </a:r>
            <a:r>
              <a:rPr lang="en-ID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domain </a:t>
            </a:r>
            <a:r>
              <a:rPr lang="en-ID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kehidupan</a:t>
            </a:r>
            <a:r>
              <a:rPr lang="en-ID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ID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Sedangkan</a:t>
            </a:r>
            <a:r>
              <a:rPr lang="en-ID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Dimensi</a:t>
            </a:r>
            <a:r>
              <a:rPr lang="en-ID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Perasaan</a:t>
            </a:r>
            <a:r>
              <a:rPr lang="en-ID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diukur</a:t>
            </a:r>
            <a:r>
              <a:rPr lang="en-ID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dari</a:t>
            </a:r>
            <a:r>
              <a:rPr lang="en-ID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3 (</a:t>
            </a:r>
            <a:r>
              <a:rPr lang="en-ID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tiga</a:t>
            </a:r>
            <a:r>
              <a:rPr lang="en-ID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en-ID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indikator</a:t>
            </a:r>
            <a:r>
              <a:rPr lang="en-ID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yang </a:t>
            </a:r>
            <a:r>
              <a:rPr lang="en-ID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menggambarkan</a:t>
            </a:r>
            <a:r>
              <a:rPr lang="en-ID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kondisi</a:t>
            </a:r>
            <a:r>
              <a:rPr lang="en-ID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perasaan</a:t>
            </a:r>
            <a:r>
              <a:rPr lang="en-ID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responden</a:t>
            </a:r>
            <a:r>
              <a:rPr lang="en-ID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dalam</a:t>
            </a:r>
            <a:r>
              <a:rPr lang="en-ID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menjalani</a:t>
            </a:r>
            <a:r>
              <a:rPr lang="en-ID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kehidupan</a:t>
            </a:r>
            <a:r>
              <a:rPr lang="en-ID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sehari-hari</a:t>
            </a:r>
            <a:r>
              <a:rPr lang="en-ID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ID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Sementara</a:t>
            </a:r>
            <a:r>
              <a:rPr lang="en-ID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itu</a:t>
            </a:r>
            <a:r>
              <a:rPr lang="en-ID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dimensi</a:t>
            </a:r>
            <a:r>
              <a:rPr lang="en-ID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makna</a:t>
            </a:r>
            <a:r>
              <a:rPr lang="en-ID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hidup</a:t>
            </a:r>
            <a:r>
              <a:rPr lang="en-ID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diukur</a:t>
            </a:r>
            <a:r>
              <a:rPr lang="en-ID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dari</a:t>
            </a:r>
            <a:r>
              <a:rPr lang="en-ID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6 (</a:t>
            </a:r>
            <a:r>
              <a:rPr lang="en-ID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enam</a:t>
            </a:r>
            <a:r>
              <a:rPr lang="en-ID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en-ID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indikator</a:t>
            </a:r>
            <a:r>
              <a:rPr lang="en-ID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yang </a:t>
            </a:r>
            <a:r>
              <a:rPr lang="en-ID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menggambarkan</a:t>
            </a:r>
            <a:r>
              <a:rPr lang="en-ID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pemaknaan</a:t>
            </a:r>
            <a:r>
              <a:rPr lang="en-ID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hidup</a:t>
            </a:r>
            <a:r>
              <a:rPr lang="en-ID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responden</a:t>
            </a:r>
            <a:r>
              <a:rPr lang="en-ID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dalam</a:t>
            </a:r>
            <a:r>
              <a:rPr lang="en-ID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menjalani</a:t>
            </a:r>
            <a:r>
              <a:rPr lang="en-ID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kehidupan</a:t>
            </a:r>
            <a:r>
              <a:rPr lang="en-ID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sehari-hari</a:t>
            </a:r>
            <a:r>
              <a:rPr lang="en-ID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ID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Setiap</a:t>
            </a:r>
            <a:r>
              <a:rPr lang="en-ID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dimensi</a:t>
            </a:r>
            <a:r>
              <a:rPr lang="en-ID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tersebut</a:t>
            </a:r>
            <a:r>
              <a:rPr lang="en-ID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secara</a:t>
            </a:r>
            <a:r>
              <a:rPr lang="en-ID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ID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substansi</a:t>
            </a:r>
            <a:endParaRPr lang="en-ID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v-S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 bersama-sama menggambarkan tingkat kebahagiaan secara </a:t>
            </a:r>
            <a:r>
              <a:rPr lang="en-ID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keseluruhan</a:t>
            </a:r>
            <a:r>
              <a:rPr lang="en-ID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C8986C-28AD-4FF0-8D8E-19653AA95E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8/15/2017</a:t>
            </a:r>
          </a:p>
        </p:txBody>
      </p:sp>
    </p:spTree>
    <p:extLst>
      <p:ext uri="{BB962C8B-B14F-4D97-AF65-F5344CB8AC3E}">
        <p14:creationId xmlns:p14="http://schemas.microsoft.com/office/powerpoint/2010/main" val="36562062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8/15/2017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C8986C-28AD-4FF0-8D8E-19653AA95E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97082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dirty="0" err="1"/>
              <a:t>Rumah</a:t>
            </a:r>
            <a:r>
              <a:rPr lang="en-ID" dirty="0"/>
              <a:t> </a:t>
            </a:r>
            <a:r>
              <a:rPr lang="en-ID" dirty="0" err="1"/>
              <a:t>Tangga</a:t>
            </a:r>
            <a:r>
              <a:rPr lang="en-ID" dirty="0"/>
              <a:t> </a:t>
            </a:r>
            <a:r>
              <a:rPr lang="en-ID" dirty="0" err="1"/>
              <a:t>Layak</a:t>
            </a:r>
            <a:r>
              <a:rPr lang="en-ID" dirty="0"/>
              <a:t> </a:t>
            </a:r>
            <a:r>
              <a:rPr lang="en-ID" dirty="0" err="1"/>
              <a:t>Huni</a:t>
            </a:r>
            <a:r>
              <a:rPr lang="en-ID" dirty="0"/>
              <a:t>: </a:t>
            </a:r>
            <a:br>
              <a:rPr lang="en-ID" dirty="0"/>
            </a:br>
            <a:endParaRPr lang="en-ID" dirty="0"/>
          </a:p>
          <a:p>
            <a:r>
              <a:rPr lang="en-ID" dirty="0"/>
              <a:t>Luas </a:t>
            </a:r>
            <a:r>
              <a:rPr lang="en-ID" dirty="0" err="1"/>
              <a:t>Lantai</a:t>
            </a:r>
            <a:r>
              <a:rPr lang="en-ID" dirty="0"/>
              <a:t> Per </a:t>
            </a:r>
            <a:r>
              <a:rPr lang="en-ID" dirty="0" err="1"/>
              <a:t>Kapita</a:t>
            </a:r>
            <a:endParaRPr lang="en-ID" dirty="0"/>
          </a:p>
          <a:p>
            <a:r>
              <a:rPr lang="en-ID" dirty="0"/>
              <a:t>Air </a:t>
            </a:r>
            <a:r>
              <a:rPr lang="en-ID" dirty="0" err="1"/>
              <a:t>Minum</a:t>
            </a:r>
            <a:r>
              <a:rPr lang="en-ID" dirty="0"/>
              <a:t> </a:t>
            </a:r>
            <a:r>
              <a:rPr lang="en-ID" dirty="0" err="1"/>
              <a:t>Layak</a:t>
            </a:r>
            <a:endParaRPr lang="en-ID" dirty="0"/>
          </a:p>
          <a:p>
            <a:r>
              <a:rPr lang="en-ID" dirty="0" err="1"/>
              <a:t>Sanitasi</a:t>
            </a:r>
            <a:r>
              <a:rPr lang="en-ID" dirty="0"/>
              <a:t> </a:t>
            </a:r>
            <a:r>
              <a:rPr lang="en-ID" dirty="0" err="1"/>
              <a:t>Layak</a:t>
            </a:r>
            <a:endParaRPr lang="en-ID" dirty="0"/>
          </a:p>
          <a:p>
            <a:r>
              <a:rPr lang="en-ID" dirty="0" err="1"/>
              <a:t>Jenis</a:t>
            </a:r>
            <a:r>
              <a:rPr lang="en-ID" dirty="0"/>
              <a:t> </a:t>
            </a:r>
            <a:r>
              <a:rPr lang="en-ID" dirty="0" err="1"/>
              <a:t>Atap</a:t>
            </a:r>
            <a:r>
              <a:rPr lang="en-ID" dirty="0"/>
              <a:t> </a:t>
            </a:r>
            <a:r>
              <a:rPr lang="en-ID" dirty="0" err="1"/>
              <a:t>Terluas</a:t>
            </a:r>
            <a:endParaRPr lang="en-ID" dirty="0"/>
          </a:p>
          <a:p>
            <a:r>
              <a:rPr lang="en-ID" dirty="0" err="1"/>
              <a:t>Jenis</a:t>
            </a:r>
            <a:r>
              <a:rPr lang="en-ID" dirty="0"/>
              <a:t> </a:t>
            </a:r>
            <a:r>
              <a:rPr lang="en-ID" dirty="0" err="1"/>
              <a:t>Lantai</a:t>
            </a:r>
            <a:r>
              <a:rPr lang="en-ID" dirty="0"/>
              <a:t> </a:t>
            </a:r>
            <a:r>
              <a:rPr lang="en-ID" dirty="0" err="1"/>
              <a:t>Terluas</a:t>
            </a:r>
            <a:endParaRPr lang="en-ID" dirty="0"/>
          </a:p>
          <a:p>
            <a:r>
              <a:rPr lang="en-ID" dirty="0" err="1"/>
              <a:t>Jenis</a:t>
            </a:r>
            <a:r>
              <a:rPr lang="en-ID" dirty="0"/>
              <a:t> </a:t>
            </a:r>
            <a:r>
              <a:rPr lang="en-ID" dirty="0" err="1"/>
              <a:t>Dinding</a:t>
            </a:r>
            <a:r>
              <a:rPr lang="en-ID" dirty="0"/>
              <a:t> </a:t>
            </a:r>
            <a:r>
              <a:rPr lang="en-ID" dirty="0" err="1"/>
              <a:t>Terluas</a:t>
            </a:r>
            <a:endParaRPr lang="en-ID" dirty="0"/>
          </a:p>
          <a:p>
            <a:r>
              <a:rPr lang="en-ID" dirty="0" err="1"/>
              <a:t>Sumber</a:t>
            </a:r>
            <a:r>
              <a:rPr lang="en-ID" dirty="0"/>
              <a:t> </a:t>
            </a:r>
            <a:r>
              <a:rPr lang="en-ID" dirty="0" err="1"/>
              <a:t>penerangan</a:t>
            </a:r>
            <a:r>
              <a:rPr lang="en-ID" dirty="0"/>
              <a:t> </a:t>
            </a:r>
            <a:r>
              <a:rPr lang="en-ID" dirty="0" err="1"/>
              <a:t>Listrik</a:t>
            </a:r>
            <a:endParaRPr lang="en-ID" dirty="0"/>
          </a:p>
          <a:p>
            <a:endParaRPr lang="en-US" dirty="0"/>
          </a:p>
          <a:p>
            <a:r>
              <a:rPr lang="en-ID" dirty="0"/>
              <a:t>[*</a:t>
            </a:r>
            <a:r>
              <a:rPr lang="en-ID" dirty="0" err="1"/>
              <a:t>Perubahan</a:t>
            </a:r>
            <a:r>
              <a:rPr lang="en-ID" dirty="0"/>
              <a:t> </a:t>
            </a:r>
            <a:r>
              <a:rPr lang="en-ID" dirty="0" err="1"/>
              <a:t>kondef</a:t>
            </a:r>
            <a:r>
              <a:rPr lang="en-ID" dirty="0"/>
              <a:t>, pada </a:t>
            </a:r>
            <a:r>
              <a:rPr lang="en-ID" dirty="0" err="1"/>
              <a:t>komponen</a:t>
            </a:r>
            <a:r>
              <a:rPr lang="en-ID" dirty="0"/>
              <a:t> </a:t>
            </a:r>
            <a:r>
              <a:rPr lang="en-ID" dirty="0" err="1"/>
              <a:t>pembangun</a:t>
            </a:r>
            <a:r>
              <a:rPr lang="en-ID" dirty="0"/>
              <a:t> (</a:t>
            </a:r>
            <a:r>
              <a:rPr lang="en-ID" dirty="0" err="1"/>
              <a:t>hunian</a:t>
            </a:r>
            <a:r>
              <a:rPr lang="en-ID" dirty="0"/>
              <a:t> </a:t>
            </a:r>
            <a:r>
              <a:rPr lang="en-ID" dirty="0" err="1"/>
              <a:t>yg</a:t>
            </a:r>
            <a:r>
              <a:rPr lang="en-ID" dirty="0"/>
              <a:t> </a:t>
            </a:r>
            <a:r>
              <a:rPr lang="en-ID" dirty="0" err="1"/>
              <a:t>layak</a:t>
            </a:r>
            <a:r>
              <a:rPr lang="en-ID" dirty="0"/>
              <a:t>), </a:t>
            </a:r>
            <a:r>
              <a:rPr lang="en-ID" dirty="0" err="1"/>
              <a:t>yaitu</a:t>
            </a:r>
            <a:r>
              <a:rPr lang="en-ID" dirty="0"/>
              <a:t> air </a:t>
            </a:r>
            <a:r>
              <a:rPr lang="en-ID" dirty="0" err="1"/>
              <a:t>minum</a:t>
            </a:r>
            <a:r>
              <a:rPr lang="en-ID" dirty="0"/>
              <a:t> </a:t>
            </a:r>
            <a:r>
              <a:rPr lang="en-ID" dirty="0" err="1"/>
              <a:t>layak</a:t>
            </a:r>
            <a:r>
              <a:rPr lang="en-ID" dirty="0"/>
              <a:t> dan </a:t>
            </a:r>
            <a:r>
              <a:rPr lang="en-ID" dirty="0" err="1"/>
              <a:t>sanitasi</a:t>
            </a:r>
            <a:r>
              <a:rPr lang="en-ID" dirty="0"/>
              <a:t> </a:t>
            </a:r>
            <a:r>
              <a:rPr lang="en-ID" dirty="0" err="1"/>
              <a:t>layak</a:t>
            </a:r>
            <a:endParaRPr lang="en-ID" dirty="0"/>
          </a:p>
          <a:p>
            <a:r>
              <a:rPr lang="en-ID" dirty="0" err="1"/>
              <a:t>Ruta</a:t>
            </a:r>
            <a:r>
              <a:rPr lang="en-ID" dirty="0"/>
              <a:t> </a:t>
            </a:r>
            <a:r>
              <a:rPr lang="en-ID" dirty="0" err="1"/>
              <a:t>Layak</a:t>
            </a:r>
            <a:r>
              <a:rPr lang="en-ID" dirty="0"/>
              <a:t> </a:t>
            </a:r>
            <a:r>
              <a:rPr lang="en-ID" dirty="0" err="1"/>
              <a:t>Huni</a:t>
            </a:r>
            <a:r>
              <a:rPr lang="en-ID" dirty="0"/>
              <a:t>: </a:t>
            </a:r>
          </a:p>
          <a:p>
            <a:r>
              <a:rPr lang="en-ID" dirty="0"/>
              <a:t> a) Luas </a:t>
            </a:r>
            <a:r>
              <a:rPr lang="en-ID" dirty="0" err="1"/>
              <a:t>Lantai</a:t>
            </a:r>
            <a:r>
              <a:rPr lang="en-ID" dirty="0"/>
              <a:t> Per </a:t>
            </a:r>
            <a:r>
              <a:rPr lang="en-ID" dirty="0" err="1"/>
              <a:t>Kapita</a:t>
            </a:r>
            <a:endParaRPr lang="en-ID" dirty="0"/>
          </a:p>
          <a:p>
            <a:r>
              <a:rPr lang="en-ID" dirty="0"/>
              <a:t> b) Air </a:t>
            </a:r>
            <a:r>
              <a:rPr lang="en-ID" dirty="0" err="1"/>
              <a:t>Minum</a:t>
            </a:r>
            <a:r>
              <a:rPr lang="en-ID" dirty="0"/>
              <a:t> </a:t>
            </a:r>
            <a:r>
              <a:rPr lang="en-ID" dirty="0" err="1"/>
              <a:t>Layak</a:t>
            </a:r>
            <a:endParaRPr lang="en-ID" dirty="0"/>
          </a:p>
          <a:p>
            <a:r>
              <a:rPr lang="en-ID" dirty="0"/>
              <a:t> c) </a:t>
            </a:r>
            <a:r>
              <a:rPr lang="en-ID" dirty="0" err="1"/>
              <a:t>Sanitasi</a:t>
            </a:r>
            <a:r>
              <a:rPr lang="en-ID" dirty="0"/>
              <a:t> </a:t>
            </a:r>
            <a:r>
              <a:rPr lang="en-ID" dirty="0" err="1"/>
              <a:t>Layak</a:t>
            </a:r>
            <a:endParaRPr lang="en-ID" dirty="0"/>
          </a:p>
          <a:p>
            <a:r>
              <a:rPr lang="en-ID" dirty="0"/>
              <a:t> d) </a:t>
            </a:r>
            <a:r>
              <a:rPr lang="en-ID" dirty="0" err="1"/>
              <a:t>Jenis</a:t>
            </a:r>
            <a:r>
              <a:rPr lang="en-ID" dirty="0"/>
              <a:t> </a:t>
            </a:r>
            <a:r>
              <a:rPr lang="en-ID" dirty="0" err="1"/>
              <a:t>Atap</a:t>
            </a:r>
            <a:r>
              <a:rPr lang="en-ID" dirty="0"/>
              <a:t> </a:t>
            </a:r>
            <a:r>
              <a:rPr lang="en-ID" dirty="0" err="1"/>
              <a:t>Terluas</a:t>
            </a:r>
            <a:endParaRPr lang="en-ID" dirty="0"/>
          </a:p>
          <a:p>
            <a:r>
              <a:rPr lang="en-ID" dirty="0"/>
              <a:t> e) </a:t>
            </a:r>
            <a:r>
              <a:rPr lang="en-ID" dirty="0" err="1"/>
              <a:t>Jenis</a:t>
            </a:r>
            <a:r>
              <a:rPr lang="en-ID" dirty="0"/>
              <a:t> </a:t>
            </a:r>
            <a:r>
              <a:rPr lang="en-ID" dirty="0" err="1"/>
              <a:t>Lantai</a:t>
            </a:r>
            <a:r>
              <a:rPr lang="en-ID" dirty="0"/>
              <a:t> </a:t>
            </a:r>
            <a:r>
              <a:rPr lang="en-ID" dirty="0" err="1"/>
              <a:t>Terluas</a:t>
            </a:r>
            <a:endParaRPr lang="en-ID" dirty="0"/>
          </a:p>
          <a:p>
            <a:r>
              <a:rPr lang="en-ID" dirty="0"/>
              <a:t> f) </a:t>
            </a:r>
            <a:r>
              <a:rPr lang="en-ID" dirty="0" err="1"/>
              <a:t>Jenis</a:t>
            </a:r>
            <a:r>
              <a:rPr lang="en-ID" dirty="0"/>
              <a:t> </a:t>
            </a:r>
            <a:r>
              <a:rPr lang="en-ID" dirty="0" err="1"/>
              <a:t>Dinding</a:t>
            </a:r>
            <a:r>
              <a:rPr lang="en-ID" dirty="0"/>
              <a:t> </a:t>
            </a:r>
            <a:r>
              <a:rPr lang="en-ID" dirty="0" err="1"/>
              <a:t>Terluas</a:t>
            </a:r>
            <a:endParaRPr lang="en-ID" dirty="0"/>
          </a:p>
          <a:p>
            <a:r>
              <a:rPr lang="en-ID" dirty="0"/>
              <a:t> g) </a:t>
            </a:r>
            <a:r>
              <a:rPr lang="en-ID" dirty="0" err="1"/>
              <a:t>Sumber</a:t>
            </a:r>
            <a:r>
              <a:rPr lang="en-ID" dirty="0"/>
              <a:t> </a:t>
            </a:r>
            <a:r>
              <a:rPr lang="en-ID" dirty="0" err="1"/>
              <a:t>penerangan</a:t>
            </a:r>
            <a:r>
              <a:rPr lang="en-ID" dirty="0"/>
              <a:t> </a:t>
            </a:r>
            <a:r>
              <a:rPr lang="en-ID" dirty="0" err="1"/>
              <a:t>Listrik</a:t>
            </a:r>
            <a:endParaRPr lang="en-ID" dirty="0"/>
          </a:p>
          <a:p>
            <a:endParaRPr lang="en-ID" dirty="0"/>
          </a:p>
          <a:p>
            <a:r>
              <a:rPr lang="en-ID" dirty="0" err="1"/>
              <a:t>Konsep</a:t>
            </a:r>
            <a:r>
              <a:rPr lang="en-ID" dirty="0"/>
              <a:t> Lama (2015-2018) Air </a:t>
            </a:r>
            <a:r>
              <a:rPr lang="en-ID" dirty="0" err="1"/>
              <a:t>Minum</a:t>
            </a:r>
            <a:r>
              <a:rPr lang="en-ID" dirty="0"/>
              <a:t> </a:t>
            </a:r>
            <a:r>
              <a:rPr lang="en-ID" dirty="0" err="1"/>
              <a:t>Layak</a:t>
            </a:r>
            <a:r>
              <a:rPr lang="en-ID" dirty="0"/>
              <a:t> = Air </a:t>
            </a:r>
            <a:r>
              <a:rPr lang="en-ID" dirty="0" err="1"/>
              <a:t>minum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Jarak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</a:t>
            </a:r>
            <a:r>
              <a:rPr lang="en-ID" dirty="0" err="1"/>
              <a:t>Tempat</a:t>
            </a:r>
            <a:r>
              <a:rPr lang="en-ID" dirty="0"/>
              <a:t> </a:t>
            </a:r>
            <a:r>
              <a:rPr lang="en-ID" dirty="0" err="1"/>
              <a:t>Pembuangan</a:t>
            </a:r>
            <a:r>
              <a:rPr lang="en-ID" dirty="0"/>
              <a:t> </a:t>
            </a:r>
            <a:r>
              <a:rPr lang="en-ID" dirty="0" err="1"/>
              <a:t>Limbah</a:t>
            </a:r>
            <a:r>
              <a:rPr lang="en-ID" dirty="0"/>
              <a:t> minimal 10 m yang </a:t>
            </a:r>
            <a:r>
              <a:rPr lang="en-ID" dirty="0" err="1"/>
              <a:t>bersumber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leding</a:t>
            </a:r>
            <a:r>
              <a:rPr lang="en-ID" dirty="0"/>
              <a:t>, </a:t>
            </a:r>
            <a:r>
              <a:rPr lang="en-ID" dirty="0" err="1"/>
              <a:t>Sumur</a:t>
            </a:r>
            <a:r>
              <a:rPr lang="en-ID" dirty="0"/>
              <a:t> </a:t>
            </a:r>
            <a:r>
              <a:rPr lang="en-ID" dirty="0" err="1"/>
              <a:t>Bor</a:t>
            </a:r>
            <a:r>
              <a:rPr lang="en-ID" dirty="0"/>
              <a:t>/</a:t>
            </a:r>
            <a:r>
              <a:rPr lang="en-ID" dirty="0" err="1"/>
              <a:t>Pompa</a:t>
            </a:r>
            <a:r>
              <a:rPr lang="en-ID" dirty="0"/>
              <a:t>, </a:t>
            </a:r>
            <a:r>
              <a:rPr lang="en-ID" dirty="0" err="1"/>
              <a:t>Sumur</a:t>
            </a:r>
            <a:r>
              <a:rPr lang="en-ID" dirty="0"/>
              <a:t> </a:t>
            </a:r>
            <a:r>
              <a:rPr lang="en-ID" dirty="0" err="1"/>
              <a:t>Terlindung</a:t>
            </a:r>
            <a:r>
              <a:rPr lang="en-ID" dirty="0"/>
              <a:t>, Mata Air </a:t>
            </a:r>
            <a:r>
              <a:rPr lang="en-ID" dirty="0" err="1"/>
              <a:t>Terlindung</a:t>
            </a:r>
            <a:r>
              <a:rPr lang="en-ID" dirty="0"/>
              <a:t>. </a:t>
            </a:r>
            <a:r>
              <a:rPr lang="en-ID" dirty="0" err="1"/>
              <a:t>Termasuk</a:t>
            </a:r>
            <a:r>
              <a:rPr lang="en-ID" dirty="0"/>
              <a:t> juga air </a:t>
            </a:r>
            <a:r>
              <a:rPr lang="en-ID" dirty="0" err="1"/>
              <a:t>hujan</a:t>
            </a:r>
            <a:r>
              <a:rPr lang="en-ID" dirty="0"/>
              <a:t>;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termasuk</a:t>
            </a:r>
            <a:r>
              <a:rPr lang="en-ID" dirty="0"/>
              <a:t> air </a:t>
            </a:r>
            <a:r>
              <a:rPr lang="en-ID" dirty="0" err="1"/>
              <a:t>kemasan</a:t>
            </a:r>
            <a:r>
              <a:rPr lang="en-ID" dirty="0"/>
              <a:t>, air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penjual</a:t>
            </a:r>
            <a:r>
              <a:rPr lang="en-ID" dirty="0"/>
              <a:t> </a:t>
            </a:r>
            <a:r>
              <a:rPr lang="en-ID" dirty="0" err="1"/>
              <a:t>keliling</a:t>
            </a:r>
            <a:r>
              <a:rPr lang="en-ID" dirty="0"/>
              <a:t>, air yang </a:t>
            </a:r>
            <a:r>
              <a:rPr lang="en-ID" dirty="0" err="1"/>
              <a:t>dijual</a:t>
            </a:r>
            <a:r>
              <a:rPr lang="en-ID" dirty="0"/>
              <a:t> </a:t>
            </a:r>
            <a:r>
              <a:rPr lang="en-ID" dirty="0" err="1"/>
              <a:t>melalui</a:t>
            </a:r>
            <a:r>
              <a:rPr lang="en-ID" dirty="0"/>
              <a:t> </a:t>
            </a:r>
            <a:r>
              <a:rPr lang="en-ID" dirty="0" err="1"/>
              <a:t>tanki</a:t>
            </a:r>
            <a:r>
              <a:rPr lang="en-ID" dirty="0"/>
              <a:t>, air </a:t>
            </a:r>
            <a:r>
              <a:rPr lang="en-ID" dirty="0" err="1"/>
              <a:t>sumur</a:t>
            </a:r>
            <a:r>
              <a:rPr lang="en-ID" dirty="0"/>
              <a:t> dan </a:t>
            </a:r>
            <a:r>
              <a:rPr lang="en-ID" dirty="0" err="1"/>
              <a:t>mata</a:t>
            </a:r>
            <a:r>
              <a:rPr lang="en-ID" dirty="0"/>
              <a:t> air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terlindung</a:t>
            </a:r>
            <a:r>
              <a:rPr lang="en-ID" dirty="0"/>
              <a:t>.</a:t>
            </a:r>
          </a:p>
          <a:p>
            <a:endParaRPr lang="en-ID" dirty="0"/>
          </a:p>
          <a:p>
            <a:r>
              <a:rPr lang="en-ID" dirty="0" err="1"/>
              <a:t>Konsep</a:t>
            </a:r>
            <a:r>
              <a:rPr lang="en-ID" dirty="0"/>
              <a:t> </a:t>
            </a:r>
            <a:r>
              <a:rPr lang="en-ID" dirty="0" err="1"/>
              <a:t>Baru</a:t>
            </a:r>
            <a:r>
              <a:rPr lang="en-ID" dirty="0"/>
              <a:t> (2019) Air </a:t>
            </a:r>
            <a:r>
              <a:rPr lang="en-ID" dirty="0" err="1"/>
              <a:t>Minum</a:t>
            </a:r>
            <a:r>
              <a:rPr lang="en-ID" dirty="0"/>
              <a:t> </a:t>
            </a:r>
            <a:r>
              <a:rPr lang="en-ID" dirty="0" err="1"/>
              <a:t>Layak</a:t>
            </a:r>
            <a:r>
              <a:rPr lang="en-ID" dirty="0"/>
              <a:t> = Air </a:t>
            </a:r>
            <a:r>
              <a:rPr lang="en-ID" dirty="0" err="1"/>
              <a:t>minum</a:t>
            </a:r>
            <a:r>
              <a:rPr lang="en-ID" dirty="0"/>
              <a:t>  yang </a:t>
            </a:r>
            <a:r>
              <a:rPr lang="en-ID" dirty="0" err="1"/>
              <a:t>bersumber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leding</a:t>
            </a:r>
            <a:r>
              <a:rPr lang="en-ID" dirty="0"/>
              <a:t>, air </a:t>
            </a:r>
            <a:r>
              <a:rPr lang="en-ID" dirty="0" err="1"/>
              <a:t>terlindungi</a:t>
            </a:r>
            <a:r>
              <a:rPr lang="en-ID" dirty="0"/>
              <a:t>, dan air </a:t>
            </a:r>
            <a:r>
              <a:rPr lang="en-ID" dirty="0" err="1"/>
              <a:t>hujan</a:t>
            </a:r>
            <a:r>
              <a:rPr lang="en-ID" dirty="0"/>
              <a:t>. Air </a:t>
            </a:r>
            <a:r>
              <a:rPr lang="en-ID" dirty="0" err="1"/>
              <a:t>terlindungi</a:t>
            </a:r>
            <a:r>
              <a:rPr lang="en-ID" dirty="0"/>
              <a:t> </a:t>
            </a:r>
            <a:r>
              <a:rPr lang="en-ID" dirty="0" err="1"/>
              <a:t>mencakup</a:t>
            </a:r>
            <a:r>
              <a:rPr lang="en-ID" dirty="0"/>
              <a:t> </a:t>
            </a:r>
            <a:r>
              <a:rPr lang="en-ID" dirty="0" err="1"/>
              <a:t>sumur</a:t>
            </a:r>
            <a:r>
              <a:rPr lang="en-ID" dirty="0"/>
              <a:t> </a:t>
            </a:r>
            <a:r>
              <a:rPr lang="en-ID" dirty="0" err="1"/>
              <a:t>bor</a:t>
            </a:r>
            <a:r>
              <a:rPr lang="en-ID" dirty="0"/>
              <a:t>/</a:t>
            </a:r>
            <a:r>
              <a:rPr lang="en-ID" dirty="0" err="1"/>
              <a:t>pompa</a:t>
            </a:r>
            <a:r>
              <a:rPr lang="en-ID" dirty="0"/>
              <a:t>, </a:t>
            </a:r>
            <a:r>
              <a:rPr lang="en-ID" dirty="0" err="1"/>
              <a:t>sumur</a:t>
            </a:r>
            <a:r>
              <a:rPr lang="en-ID" dirty="0"/>
              <a:t> </a:t>
            </a:r>
            <a:r>
              <a:rPr lang="en-ID" dirty="0" err="1"/>
              <a:t>terlindung</a:t>
            </a:r>
            <a:r>
              <a:rPr lang="en-ID" dirty="0"/>
              <a:t> dan </a:t>
            </a:r>
            <a:r>
              <a:rPr lang="en-ID" dirty="0" err="1"/>
              <a:t>mata</a:t>
            </a:r>
            <a:r>
              <a:rPr lang="en-ID" dirty="0"/>
              <a:t> air </a:t>
            </a:r>
            <a:r>
              <a:rPr lang="en-ID" dirty="0" err="1"/>
              <a:t>terlindung</a:t>
            </a:r>
            <a:r>
              <a:rPr lang="en-ID" dirty="0"/>
              <a:t>. </a:t>
            </a:r>
            <a:r>
              <a:rPr lang="en-ID" dirty="0" err="1"/>
              <a:t>Bagi</a:t>
            </a:r>
            <a:r>
              <a:rPr lang="en-ID" dirty="0"/>
              <a:t> </a:t>
            </a:r>
            <a:r>
              <a:rPr lang="en-ID" dirty="0" err="1"/>
              <a:t>rumah</a:t>
            </a:r>
            <a:r>
              <a:rPr lang="en-ID" dirty="0"/>
              <a:t> </a:t>
            </a:r>
            <a:r>
              <a:rPr lang="en-ID" dirty="0" err="1"/>
              <a:t>tangga</a:t>
            </a:r>
            <a:r>
              <a:rPr lang="en-ID" dirty="0"/>
              <a:t> yang </a:t>
            </a:r>
            <a:r>
              <a:rPr lang="en-ID" dirty="0" err="1"/>
              <a:t>menggunakan</a:t>
            </a:r>
            <a:r>
              <a:rPr lang="en-ID" dirty="0"/>
              <a:t> </a:t>
            </a:r>
            <a:r>
              <a:rPr lang="en-ID" dirty="0" err="1"/>
              <a:t>sumber</a:t>
            </a:r>
            <a:r>
              <a:rPr lang="en-ID" dirty="0"/>
              <a:t> air </a:t>
            </a:r>
            <a:r>
              <a:rPr lang="en-ID" dirty="0" err="1"/>
              <a:t>minum</a:t>
            </a:r>
            <a:r>
              <a:rPr lang="en-ID" dirty="0"/>
              <a:t> </a:t>
            </a:r>
            <a:r>
              <a:rPr lang="en-ID" dirty="0" err="1"/>
              <a:t>berupa</a:t>
            </a:r>
            <a:r>
              <a:rPr lang="en-ID" dirty="0"/>
              <a:t> air </a:t>
            </a:r>
            <a:r>
              <a:rPr lang="en-ID" dirty="0" err="1"/>
              <a:t>kemasan</a:t>
            </a:r>
            <a:r>
              <a:rPr lang="en-ID" dirty="0"/>
              <a:t>, </a:t>
            </a:r>
            <a:r>
              <a:rPr lang="en-ID" dirty="0" err="1"/>
              <a:t>maka</a:t>
            </a:r>
            <a:r>
              <a:rPr lang="en-ID" dirty="0"/>
              <a:t> </a:t>
            </a:r>
            <a:r>
              <a:rPr lang="en-ID" dirty="0" err="1"/>
              <a:t>rumah</a:t>
            </a:r>
            <a:r>
              <a:rPr lang="en-ID" dirty="0"/>
              <a:t> </a:t>
            </a:r>
            <a:r>
              <a:rPr lang="en-ID" dirty="0" err="1"/>
              <a:t>tangga</a:t>
            </a:r>
            <a:r>
              <a:rPr lang="en-ID" dirty="0"/>
              <a:t> </a:t>
            </a:r>
            <a:r>
              <a:rPr lang="en-ID" dirty="0" err="1"/>
              <a:t>dikategorikan</a:t>
            </a:r>
            <a:r>
              <a:rPr lang="en-ID" dirty="0"/>
              <a:t>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akses</a:t>
            </a:r>
            <a:r>
              <a:rPr lang="en-ID" dirty="0"/>
              <a:t> air </a:t>
            </a:r>
            <a:r>
              <a:rPr lang="en-ID" dirty="0" err="1"/>
              <a:t>minum</a:t>
            </a:r>
            <a:r>
              <a:rPr lang="en-ID" dirty="0"/>
              <a:t> </a:t>
            </a:r>
            <a:r>
              <a:rPr lang="en-ID" dirty="0" err="1"/>
              <a:t>layak</a:t>
            </a:r>
            <a:r>
              <a:rPr lang="en-ID" dirty="0"/>
              <a:t> </a:t>
            </a:r>
            <a:r>
              <a:rPr lang="en-ID" dirty="0" err="1"/>
              <a:t>jika</a:t>
            </a:r>
            <a:r>
              <a:rPr lang="en-ID" dirty="0"/>
              <a:t> </a:t>
            </a:r>
            <a:r>
              <a:rPr lang="en-ID" dirty="0" err="1"/>
              <a:t>sumber</a:t>
            </a:r>
            <a:r>
              <a:rPr lang="en-ID" dirty="0"/>
              <a:t> air </a:t>
            </a:r>
            <a:r>
              <a:rPr lang="en-ID" dirty="0" err="1"/>
              <a:t>untuk</a:t>
            </a:r>
            <a:r>
              <a:rPr lang="en-ID" dirty="0"/>
              <a:t> mandi/</a:t>
            </a:r>
            <a:r>
              <a:rPr lang="en-ID" dirty="0" err="1"/>
              <a:t>cuci</a:t>
            </a:r>
            <a:r>
              <a:rPr lang="en-ID" dirty="0"/>
              <a:t> </a:t>
            </a:r>
            <a:r>
              <a:rPr lang="en-ID" dirty="0" err="1"/>
              <a:t>berasal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leding</a:t>
            </a:r>
            <a:r>
              <a:rPr lang="en-ID" dirty="0"/>
              <a:t>, </a:t>
            </a:r>
            <a:r>
              <a:rPr lang="en-ID" dirty="0" err="1"/>
              <a:t>sumur</a:t>
            </a:r>
            <a:r>
              <a:rPr lang="en-ID" dirty="0"/>
              <a:t> </a:t>
            </a:r>
            <a:r>
              <a:rPr lang="en-ID" dirty="0" err="1"/>
              <a:t>bor</a:t>
            </a:r>
            <a:r>
              <a:rPr lang="en-ID" dirty="0"/>
              <a:t>/</a:t>
            </a:r>
            <a:r>
              <a:rPr lang="en-ID" dirty="0" err="1"/>
              <a:t>pompa</a:t>
            </a:r>
            <a:r>
              <a:rPr lang="en-ID" dirty="0"/>
              <a:t>, </a:t>
            </a:r>
            <a:r>
              <a:rPr lang="en-ID" dirty="0" err="1"/>
              <a:t>sumur</a:t>
            </a:r>
            <a:r>
              <a:rPr lang="en-ID" dirty="0"/>
              <a:t> </a:t>
            </a:r>
            <a:r>
              <a:rPr lang="en-ID" dirty="0" err="1"/>
              <a:t>terlindung</a:t>
            </a:r>
            <a:r>
              <a:rPr lang="en-ID" dirty="0"/>
              <a:t>, </a:t>
            </a:r>
            <a:r>
              <a:rPr lang="en-ID" dirty="0" err="1"/>
              <a:t>mata</a:t>
            </a:r>
            <a:r>
              <a:rPr lang="en-ID" dirty="0"/>
              <a:t> air </a:t>
            </a:r>
            <a:r>
              <a:rPr lang="en-ID" dirty="0" err="1"/>
              <a:t>terlindung</a:t>
            </a:r>
            <a:r>
              <a:rPr lang="en-ID" dirty="0"/>
              <a:t>, dan air </a:t>
            </a:r>
            <a:r>
              <a:rPr lang="en-ID" dirty="0" err="1"/>
              <a:t>hujan</a:t>
            </a:r>
            <a:r>
              <a:rPr lang="en-ID" dirty="0"/>
              <a:t>.</a:t>
            </a:r>
          </a:p>
          <a:p>
            <a:endParaRPr lang="en-ID" dirty="0"/>
          </a:p>
          <a:p>
            <a:r>
              <a:rPr lang="en-ID" dirty="0"/>
              <a:t>Formula SDGS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Sanitasi</a:t>
            </a:r>
            <a:r>
              <a:rPr lang="en-ID" dirty="0"/>
              <a:t> </a:t>
            </a:r>
            <a:r>
              <a:rPr lang="en-ID" dirty="0" err="1"/>
              <a:t>Layak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Fasilitas</a:t>
            </a:r>
            <a:r>
              <a:rPr lang="en-ID" dirty="0"/>
              <a:t> BAB </a:t>
            </a:r>
            <a:r>
              <a:rPr lang="en-ID" dirty="0" err="1"/>
              <a:t>sendiri</a:t>
            </a:r>
            <a:r>
              <a:rPr lang="en-ID" dirty="0"/>
              <a:t>/</a:t>
            </a:r>
            <a:r>
              <a:rPr lang="en-ID" dirty="0" err="1"/>
              <a:t>bersama</a:t>
            </a:r>
            <a:r>
              <a:rPr lang="en-ID" dirty="0"/>
              <a:t>; </a:t>
            </a:r>
            <a:r>
              <a:rPr lang="en-ID" dirty="0" err="1"/>
              <a:t>Jenis</a:t>
            </a:r>
            <a:r>
              <a:rPr lang="en-ID" dirty="0"/>
              <a:t> </a:t>
            </a:r>
            <a:r>
              <a:rPr lang="en-ID" dirty="0" err="1"/>
              <a:t>kloset</a:t>
            </a:r>
            <a:r>
              <a:rPr lang="en-ID" dirty="0"/>
              <a:t>: </a:t>
            </a:r>
            <a:r>
              <a:rPr lang="en-ID" dirty="0" err="1"/>
              <a:t>leher</a:t>
            </a:r>
            <a:r>
              <a:rPr lang="en-ID" dirty="0"/>
              <a:t> </a:t>
            </a:r>
            <a:r>
              <a:rPr lang="en-ID" dirty="0" err="1"/>
              <a:t>angsa</a:t>
            </a:r>
            <a:r>
              <a:rPr lang="en-ID" dirty="0"/>
              <a:t>; </a:t>
            </a:r>
            <a:r>
              <a:rPr lang="en-ID" dirty="0" err="1"/>
              <a:t>Tempat</a:t>
            </a:r>
            <a:r>
              <a:rPr lang="en-ID" dirty="0"/>
              <a:t> </a:t>
            </a:r>
            <a:r>
              <a:rPr lang="en-ID" dirty="0" err="1"/>
              <a:t>pembuangan</a:t>
            </a:r>
            <a:r>
              <a:rPr lang="en-ID" dirty="0"/>
              <a:t>: </a:t>
            </a:r>
            <a:r>
              <a:rPr lang="en-ID" dirty="0" err="1"/>
              <a:t>septik</a:t>
            </a:r>
            <a:r>
              <a:rPr lang="en-ID" dirty="0"/>
              <a:t> tank/SPAL	</a:t>
            </a:r>
          </a:p>
          <a:p>
            <a:r>
              <a:rPr lang="en-ID" dirty="0"/>
              <a:t>*</a:t>
            </a:r>
            <a:r>
              <a:rPr lang="en-ID" dirty="0" err="1"/>
              <a:t>penyempurnan</a:t>
            </a:r>
            <a:r>
              <a:rPr lang="en-ID" dirty="0"/>
              <a:t> </a:t>
            </a:r>
            <a:r>
              <a:rPr lang="en-ID" dirty="0" err="1"/>
              <a:t>kondef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menambahkan</a:t>
            </a:r>
            <a:r>
              <a:rPr lang="en-ID" dirty="0"/>
              <a:t> </a:t>
            </a:r>
            <a:r>
              <a:rPr lang="en-ID" dirty="0" err="1"/>
              <a:t>khusus</a:t>
            </a:r>
            <a:r>
              <a:rPr lang="en-ID" dirty="0"/>
              <a:t> di </a:t>
            </a:r>
            <a:r>
              <a:rPr lang="en-ID" dirty="0" err="1"/>
              <a:t>wilayah</a:t>
            </a:r>
            <a:r>
              <a:rPr lang="en-ID" dirty="0"/>
              <a:t> </a:t>
            </a:r>
            <a:r>
              <a:rPr lang="en-ID" dirty="0" err="1"/>
              <a:t>pedesaan</a:t>
            </a:r>
            <a:r>
              <a:rPr lang="en-ID" dirty="0"/>
              <a:t> </a:t>
            </a:r>
            <a:r>
              <a:rPr lang="en-ID" dirty="0" err="1"/>
              <a:t>tempat</a:t>
            </a:r>
            <a:r>
              <a:rPr lang="en-ID" dirty="0"/>
              <a:t> </a:t>
            </a:r>
            <a:r>
              <a:rPr lang="en-ID" dirty="0" err="1"/>
              <a:t>pembuangan</a:t>
            </a:r>
            <a:r>
              <a:rPr lang="en-ID" dirty="0"/>
              <a:t> </a:t>
            </a:r>
            <a:r>
              <a:rPr lang="en-ID" dirty="0" err="1"/>
              <a:t>boleh</a:t>
            </a:r>
            <a:r>
              <a:rPr lang="en-ID" dirty="0"/>
              <a:t> </a:t>
            </a:r>
            <a:r>
              <a:rPr lang="en-ID" dirty="0" err="1"/>
              <a:t>berupa</a:t>
            </a:r>
            <a:r>
              <a:rPr lang="en-ID" dirty="0"/>
              <a:t> </a:t>
            </a:r>
            <a:r>
              <a:rPr lang="en-ID" dirty="0" err="1"/>
              <a:t>lubang</a:t>
            </a:r>
            <a:r>
              <a:rPr lang="en-ID" dirty="0"/>
              <a:t> </a:t>
            </a:r>
            <a:r>
              <a:rPr lang="en-ID" dirty="0" err="1"/>
              <a:t>tanah</a:t>
            </a:r>
            <a:r>
              <a:rPr lang="en-ID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33B920-11FD-40AF-8BC4-EF7559120702}" type="slidenum">
              <a:rPr lang="en-ID" smtClean="0"/>
              <a:t>10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780837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C25F7E-B991-49DA-9FCE-FA2B74E1F8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8/15/2017</a:t>
            </a:r>
          </a:p>
        </p:txBody>
      </p:sp>
    </p:spTree>
    <p:extLst>
      <p:ext uri="{BB962C8B-B14F-4D97-AF65-F5344CB8AC3E}">
        <p14:creationId xmlns:p14="http://schemas.microsoft.com/office/powerpoint/2010/main" val="42626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:\Template Powerpoint\powerpoint bps depan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"/>
            <a:ext cx="9144001" cy="431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5"/>
          <p:cNvSpPr>
            <a:spLocks noGrp="1"/>
          </p:cNvSpPr>
          <p:nvPr>
            <p:ph type="title"/>
          </p:nvPr>
        </p:nvSpPr>
        <p:spPr>
          <a:xfrm>
            <a:off x="457200" y="2564904"/>
            <a:ext cx="8229600" cy="1143000"/>
          </a:xfrm>
        </p:spPr>
        <p:txBody>
          <a:bodyPr>
            <a:normAutofit/>
          </a:bodyPr>
          <a:lstStyle>
            <a:lvl1pPr>
              <a:defRPr sz="4400" b="0">
                <a:solidFill>
                  <a:schemeClr val="bg1"/>
                </a:solidFill>
                <a:latin typeface="Franklin Gothic Medium Cond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9154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 preferRelativeResize="0">
            <a:picLocks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380" y="-21708"/>
            <a:ext cx="9189720" cy="3666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 descr="D:\Template Powerpoint\logo bps.png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1522" y="188640"/>
            <a:ext cx="741479" cy="56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Template Powerpoint\logo bps.png"/>
          <p:cNvPicPr>
            <a:picLocks noChangeAspect="1" noChangeArrowheads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93000" y="188640"/>
            <a:ext cx="2116730" cy="56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70765" y="0"/>
            <a:ext cx="2318657" cy="1073194"/>
          </a:xfrm>
          <a:prstGeom prst="rect">
            <a:avLst/>
          </a:prstGeom>
        </p:spPr>
      </p:pic>
      <p:sp>
        <p:nvSpPr>
          <p:cNvPr id="13" name="Title 15"/>
          <p:cNvSpPr>
            <a:spLocks noGrp="1"/>
          </p:cNvSpPr>
          <p:nvPr>
            <p:ph type="title"/>
          </p:nvPr>
        </p:nvSpPr>
        <p:spPr>
          <a:xfrm>
            <a:off x="484495" y="1700808"/>
            <a:ext cx="8229600" cy="1143000"/>
          </a:xfrm>
        </p:spPr>
        <p:txBody>
          <a:bodyPr>
            <a:normAutofit/>
          </a:bodyPr>
          <a:lstStyle>
            <a:lvl1pPr>
              <a:defRPr sz="4400" b="0">
                <a:solidFill>
                  <a:schemeClr val="bg1"/>
                </a:solidFill>
                <a:latin typeface="Franklin Gothic Medium Cond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3856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46912" y="6570755"/>
            <a:ext cx="21336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C3873F9D-166D-4281-9B5A-8D63A7307FC5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8416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015"/>
            <a:ext cx="8229600" cy="830997"/>
          </a:xfrm>
        </p:spPr>
        <p:txBody>
          <a:bodyPr>
            <a:spAutoFit/>
          </a:bodyPr>
          <a:lstStyle>
            <a:lvl1pPr>
              <a:defRPr>
                <a:latin typeface="Franklin Gothic Medium Cond" panose="020B06060304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46912" y="6570755"/>
            <a:ext cx="21336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C3873F9D-166D-4281-9B5A-8D63A7307FC5}" type="slidenum">
              <a:rPr lang="id-ID" smtClean="0">
                <a:solidFill>
                  <a:prstClr val="black"/>
                </a:solidFill>
              </a:rPr>
              <a:pPr/>
              <a:t>‹#›</a:t>
            </a:fld>
            <a:endParaRPr lang="id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79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9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137" indent="0" algn="ctr">
              <a:buNone/>
              <a:defRPr sz="1500"/>
            </a:lvl2pPr>
            <a:lvl3pPr marL="684355" indent="0" algn="ctr">
              <a:buNone/>
              <a:defRPr sz="1400"/>
            </a:lvl3pPr>
            <a:lvl4pPr marL="1026533" indent="0" algn="ctr">
              <a:buNone/>
              <a:defRPr sz="1200"/>
            </a:lvl4pPr>
            <a:lvl5pPr marL="1368710" indent="0" algn="ctr">
              <a:buNone/>
              <a:defRPr sz="1200"/>
            </a:lvl5pPr>
            <a:lvl6pPr marL="1710929" indent="0" algn="ctr">
              <a:buNone/>
              <a:defRPr sz="1200"/>
            </a:lvl6pPr>
            <a:lvl7pPr marL="2053064" indent="0" algn="ctr">
              <a:buNone/>
              <a:defRPr sz="1200"/>
            </a:lvl7pPr>
            <a:lvl8pPr marL="2395200" indent="0" algn="ctr">
              <a:buNone/>
              <a:defRPr sz="1200"/>
            </a:lvl8pPr>
            <a:lvl9pPr marL="2737337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E8990-9811-4E90-A27C-AD48B24CAC4B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26/11/2020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EA908-BA59-4183-8648-53219FC00D5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7729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88477-C316-4773-AED6-7937F8952019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26/11/2020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EA908-BA59-4183-8648-53219FC00D5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0826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709836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4589467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1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43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653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6871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09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30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5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3733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E197F-F800-4D71-9BF0-0E3EC19F0386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26/11/2020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EA908-BA59-4183-8648-53219FC00D5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3579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C225D-9A1B-4435-BF4D-D274C2E66950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26/11/2020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EA908-BA59-4183-8648-53219FC00D5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0192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137" indent="0">
              <a:buNone/>
              <a:defRPr sz="1500" b="1"/>
            </a:lvl2pPr>
            <a:lvl3pPr marL="684355" indent="0">
              <a:buNone/>
              <a:defRPr sz="1400" b="1"/>
            </a:lvl3pPr>
            <a:lvl4pPr marL="1026533" indent="0">
              <a:buNone/>
              <a:defRPr sz="1200" b="1"/>
            </a:lvl4pPr>
            <a:lvl5pPr marL="1368710" indent="0">
              <a:buNone/>
              <a:defRPr sz="1200" b="1"/>
            </a:lvl5pPr>
            <a:lvl6pPr marL="1710929" indent="0">
              <a:buNone/>
              <a:defRPr sz="1200" b="1"/>
            </a:lvl6pPr>
            <a:lvl7pPr marL="2053064" indent="0">
              <a:buNone/>
              <a:defRPr sz="1200" b="1"/>
            </a:lvl7pPr>
            <a:lvl8pPr marL="2395200" indent="0">
              <a:buNone/>
              <a:defRPr sz="1200" b="1"/>
            </a:lvl8pPr>
            <a:lvl9pPr marL="2737337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4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137" indent="0">
              <a:buNone/>
              <a:defRPr sz="1500" b="1"/>
            </a:lvl2pPr>
            <a:lvl3pPr marL="684355" indent="0">
              <a:buNone/>
              <a:defRPr sz="1400" b="1"/>
            </a:lvl3pPr>
            <a:lvl4pPr marL="1026533" indent="0">
              <a:buNone/>
              <a:defRPr sz="1200" b="1"/>
            </a:lvl4pPr>
            <a:lvl5pPr marL="1368710" indent="0">
              <a:buNone/>
              <a:defRPr sz="1200" b="1"/>
            </a:lvl5pPr>
            <a:lvl6pPr marL="1710929" indent="0">
              <a:buNone/>
              <a:defRPr sz="1200" b="1"/>
            </a:lvl6pPr>
            <a:lvl7pPr marL="2053064" indent="0">
              <a:buNone/>
              <a:defRPr sz="1200" b="1"/>
            </a:lvl7pPr>
            <a:lvl8pPr marL="2395200" indent="0">
              <a:buNone/>
              <a:defRPr sz="1200" b="1"/>
            </a:lvl8pPr>
            <a:lvl9pPr marL="2737337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4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0BAF-C120-4D0B-A092-1BDE4BF0FF29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26/11/2020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EA908-BA59-4183-8648-53219FC00D5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316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E6AE4-8F13-46D0-B1C4-2B6BD9F5D4DD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26/11/2020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EA908-BA59-4183-8648-53219FC00D5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8724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77390-FCC2-48F6-9F11-EF2E7323CE70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26/11/2020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115175" y="6556378"/>
            <a:ext cx="2057400" cy="365125"/>
          </a:xfrm>
        </p:spPr>
        <p:txBody>
          <a:bodyPr vert="horz" lIns="68453" tIns="34289" rIns="68453" bIns="34289" rtlCol="0" anchor="ctr"/>
          <a:lstStyle>
            <a:lvl1pPr>
              <a:defRPr lang="en-AU" sz="1100" b="1" smtClean="0">
                <a:solidFill>
                  <a:schemeClr val="tx1"/>
                </a:solidFill>
              </a:defRPr>
            </a:lvl1pPr>
          </a:lstStyle>
          <a:p>
            <a:fld id="{A88EA908-BA59-4183-8648-53219FC00D5C}" type="slidenum">
              <a:rPr lang="en-GB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842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 preferRelativeResize="0">
            <a:picLocks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380" y="-21708"/>
            <a:ext cx="9189720" cy="4700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itle 15"/>
          <p:cNvSpPr>
            <a:spLocks noGrp="1"/>
          </p:cNvSpPr>
          <p:nvPr>
            <p:ph type="title"/>
          </p:nvPr>
        </p:nvSpPr>
        <p:spPr>
          <a:xfrm>
            <a:off x="457200" y="2564904"/>
            <a:ext cx="8229600" cy="1143000"/>
          </a:xfrm>
        </p:spPr>
        <p:txBody>
          <a:bodyPr>
            <a:normAutofit/>
          </a:bodyPr>
          <a:lstStyle>
            <a:lvl1pPr>
              <a:defRPr sz="4400" b="0">
                <a:solidFill>
                  <a:schemeClr val="bg1"/>
                </a:solidFill>
                <a:latin typeface="Franklin Gothic Medium Cond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3" descr="D:\Template Powerpoint\logo bps.png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1522" y="188640"/>
            <a:ext cx="741479" cy="56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Template Powerpoint\logo bps.png"/>
          <p:cNvPicPr>
            <a:picLocks noChangeAspect="1" noChangeArrowheads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93000" y="188640"/>
            <a:ext cx="2116730" cy="56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70765" y="0"/>
            <a:ext cx="2318657" cy="1073194"/>
          </a:xfrm>
          <a:prstGeom prst="rect">
            <a:avLst/>
          </a:prstGeom>
        </p:spPr>
      </p:pic>
      <p:sp>
        <p:nvSpPr>
          <p:cNvPr id="14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4690824"/>
            <a:ext cx="2286000" cy="216717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2313108" y="4690824"/>
            <a:ext cx="2286000" cy="216717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625791" y="4686834"/>
            <a:ext cx="2286000" cy="217116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935429" y="4690824"/>
            <a:ext cx="2208573" cy="216717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10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520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137" indent="0">
              <a:buNone/>
              <a:defRPr sz="1100"/>
            </a:lvl2pPr>
            <a:lvl3pPr marL="684355" indent="0">
              <a:buNone/>
              <a:defRPr sz="900"/>
            </a:lvl3pPr>
            <a:lvl4pPr marL="1026533" indent="0">
              <a:buNone/>
              <a:defRPr sz="800"/>
            </a:lvl4pPr>
            <a:lvl5pPr marL="1368710" indent="0">
              <a:buNone/>
              <a:defRPr sz="800"/>
            </a:lvl5pPr>
            <a:lvl6pPr marL="1710929" indent="0">
              <a:buNone/>
              <a:defRPr sz="800"/>
            </a:lvl6pPr>
            <a:lvl7pPr marL="2053064" indent="0">
              <a:buNone/>
              <a:defRPr sz="800"/>
            </a:lvl7pPr>
            <a:lvl8pPr marL="2395200" indent="0">
              <a:buNone/>
              <a:defRPr sz="800"/>
            </a:lvl8pPr>
            <a:lvl9pPr marL="2737337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E90B9-3D17-4D10-BA19-4A5D98EC45B1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26/11/2020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EA908-BA59-4183-8648-53219FC00D5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5540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520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137" indent="0">
              <a:buNone/>
              <a:defRPr sz="2100"/>
            </a:lvl2pPr>
            <a:lvl3pPr marL="684355" indent="0">
              <a:buNone/>
              <a:defRPr sz="1800"/>
            </a:lvl3pPr>
            <a:lvl4pPr marL="1026533" indent="0">
              <a:buNone/>
              <a:defRPr sz="1500"/>
            </a:lvl4pPr>
            <a:lvl5pPr marL="1368710" indent="0">
              <a:buNone/>
              <a:defRPr sz="1500"/>
            </a:lvl5pPr>
            <a:lvl6pPr marL="1710929" indent="0">
              <a:buNone/>
              <a:defRPr sz="1500"/>
            </a:lvl6pPr>
            <a:lvl7pPr marL="2053064" indent="0">
              <a:buNone/>
              <a:defRPr sz="1500"/>
            </a:lvl7pPr>
            <a:lvl8pPr marL="2395200" indent="0">
              <a:buNone/>
              <a:defRPr sz="1500"/>
            </a:lvl8pPr>
            <a:lvl9pPr marL="2737337" indent="0">
              <a:buNone/>
              <a:defRPr sz="15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137" indent="0">
              <a:buNone/>
              <a:defRPr sz="1100"/>
            </a:lvl2pPr>
            <a:lvl3pPr marL="684355" indent="0">
              <a:buNone/>
              <a:defRPr sz="900"/>
            </a:lvl3pPr>
            <a:lvl4pPr marL="1026533" indent="0">
              <a:buNone/>
              <a:defRPr sz="800"/>
            </a:lvl4pPr>
            <a:lvl5pPr marL="1368710" indent="0">
              <a:buNone/>
              <a:defRPr sz="800"/>
            </a:lvl5pPr>
            <a:lvl6pPr marL="1710929" indent="0">
              <a:buNone/>
              <a:defRPr sz="800"/>
            </a:lvl6pPr>
            <a:lvl7pPr marL="2053064" indent="0">
              <a:buNone/>
              <a:defRPr sz="800"/>
            </a:lvl7pPr>
            <a:lvl8pPr marL="2395200" indent="0">
              <a:buNone/>
              <a:defRPr sz="800"/>
            </a:lvl8pPr>
            <a:lvl9pPr marL="2737337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33226-4A2C-4018-A571-802EE151EC46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26/11/2020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EA908-BA59-4183-8648-53219FC00D5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435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DF451-3696-4A93-B6C4-159D80DCB11E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26/11/2020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EA908-BA59-4183-8648-53219FC00D5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2086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217"/>
            <a:ext cx="1971675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4" y="365217"/>
            <a:ext cx="5800725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342B3-4075-4874-B1F1-F320727AF6F1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26/11/2020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EA908-BA59-4183-8648-53219FC00D5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6849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bg>
      <p:bgPr>
        <a:solidFill>
          <a:srgbClr val="1D70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523158"/>
            <a:ext cx="2057400" cy="396873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EB9E5DA5-6055-4EBD-AF78-CBB20B4B571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07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pattFill prst="pct10">
          <a:fgClr>
            <a:schemeClr val="tx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F9CB2EB-B2B0-4DE0-85B7-D6C88560B70C}"/>
              </a:ext>
            </a:extLst>
          </p:cNvPr>
          <p:cNvSpPr/>
          <p:nvPr userDrawn="1"/>
        </p:nvSpPr>
        <p:spPr>
          <a:xfrm>
            <a:off x="9046328" y="6314175"/>
            <a:ext cx="97676" cy="543828"/>
          </a:xfrm>
          <a:prstGeom prst="rect">
            <a:avLst/>
          </a:prstGeom>
          <a:solidFill>
            <a:srgbClr val="019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53" tIns="34289" rIns="68453" bIns="34289" rtlCol="0" anchor="ctr"/>
          <a:lstStyle/>
          <a:p>
            <a:pPr algn="ctr" defTabSz="684355"/>
            <a:endParaRPr lang="en-ID" sz="1400" dirty="0">
              <a:solidFill>
                <a:prstClr val="white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516FECA-59E8-435C-98F4-DAD16B5075A4}"/>
              </a:ext>
            </a:extLst>
          </p:cNvPr>
          <p:cNvGrpSpPr/>
          <p:nvPr userDrawn="1"/>
        </p:nvGrpSpPr>
        <p:grpSpPr>
          <a:xfrm>
            <a:off x="74815" y="6702519"/>
            <a:ext cx="8910000" cy="72000"/>
            <a:chOff x="-157749" y="6748976"/>
            <a:chExt cx="12507498" cy="133643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9E0D5FD-74F9-4469-980E-16EF35AA6251}"/>
                </a:ext>
              </a:extLst>
            </p:cNvPr>
            <p:cNvSpPr/>
            <p:nvPr/>
          </p:nvSpPr>
          <p:spPr>
            <a:xfrm>
              <a:off x="-157749" y="6748976"/>
              <a:ext cx="4123259" cy="133643"/>
            </a:xfrm>
            <a:prstGeom prst="rect">
              <a:avLst/>
            </a:prstGeom>
            <a:solidFill>
              <a:srgbClr val="02AE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355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6669EC7-220A-4930-8403-A247C9D4C0E5}"/>
                </a:ext>
              </a:extLst>
            </p:cNvPr>
            <p:cNvSpPr/>
            <p:nvPr/>
          </p:nvSpPr>
          <p:spPr>
            <a:xfrm>
              <a:off x="4013957" y="6748976"/>
              <a:ext cx="4164492" cy="133643"/>
            </a:xfrm>
            <a:prstGeom prst="rect">
              <a:avLst/>
            </a:prstGeom>
            <a:solidFill>
              <a:srgbClr val="8CC6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355"/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CC8F4AB-55F4-43DF-BA48-D622E7360532}"/>
                </a:ext>
              </a:extLst>
            </p:cNvPr>
            <p:cNvSpPr/>
            <p:nvPr/>
          </p:nvSpPr>
          <p:spPr>
            <a:xfrm>
              <a:off x="8226490" y="6748976"/>
              <a:ext cx="4123259" cy="133643"/>
            </a:xfrm>
            <a:prstGeom prst="rect">
              <a:avLst/>
            </a:prstGeom>
            <a:solidFill>
              <a:srgbClr val="F794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355"/>
              <a:endParaRPr lang="en-US" sz="1400" dirty="0">
                <a:solidFill>
                  <a:prstClr val="white"/>
                </a:solidFill>
              </a:endParaRPr>
            </a:p>
          </p:txBody>
        </p:sp>
      </p:grp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204FB20-0D40-485F-9466-7B1C5EFEAC4D}"/>
              </a:ext>
            </a:extLst>
          </p:cNvPr>
          <p:cNvSpPr txBox="1">
            <a:spLocks/>
          </p:cNvSpPr>
          <p:nvPr userDrawn="1"/>
        </p:nvSpPr>
        <p:spPr>
          <a:xfrm>
            <a:off x="8558896" y="6314725"/>
            <a:ext cx="428023" cy="410211"/>
          </a:xfrm>
          <a:prstGeom prst="rect">
            <a:avLst/>
          </a:prstGeom>
        </p:spPr>
        <p:txBody>
          <a:bodyPr vert="horz" lIns="68453" tIns="34289" rIns="68453" bIns="34289" rtlCol="0" anchor="ctr"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54A9AB-75DC-4A9C-BF8C-13FB9F943C3D}" type="slidenum">
              <a:rPr lang="en-ID" sz="1800" smtClean="0">
                <a:solidFill>
                  <a:prstClr val="black"/>
                </a:solidFill>
                <a:latin typeface="Arial Narrow" panose="020B0606020202030204" pitchFamily="34" charset="0"/>
              </a:rPr>
              <a:pPr/>
              <a:t>‹#›</a:t>
            </a:fld>
            <a:endParaRPr lang="en-ID" sz="18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766BD4-F95A-4973-88CB-25A8F0B2D6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46" b="28139"/>
          <a:stretch/>
        </p:blipFill>
        <p:spPr>
          <a:xfrm>
            <a:off x="8369641" y="234647"/>
            <a:ext cx="665117" cy="416933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1734619-6DAA-4B75-AC55-98F01180199B}"/>
              </a:ext>
            </a:extLst>
          </p:cNvPr>
          <p:cNvCxnSpPr/>
          <p:nvPr userDrawn="1"/>
        </p:nvCxnSpPr>
        <p:spPr>
          <a:xfrm>
            <a:off x="8361501" y="119709"/>
            <a:ext cx="653601" cy="0"/>
          </a:xfrm>
          <a:prstGeom prst="line">
            <a:avLst/>
          </a:prstGeom>
          <a:ln w="50800" cap="rnd">
            <a:solidFill>
              <a:srgbClr val="2473BA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2399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bg>
      <p:bgPr>
        <a:solidFill>
          <a:srgbClr val="1D70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523160"/>
            <a:ext cx="2057400" cy="396873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EB9E5DA5-6055-4EBD-AF78-CBB20B4B571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53" tIns="34289" rIns="68453" bIns="34289" rtlCol="0" anchor="ctr"/>
          <a:lstStyle/>
          <a:p>
            <a:pPr algn="ctr" defTabSz="684355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96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1 KEGIATAN TAHUN 2019\Susenas 2020\Interkementerian\Slides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arallelogram 2"/>
          <p:cNvSpPr/>
          <p:nvPr userDrawn="1"/>
        </p:nvSpPr>
        <p:spPr>
          <a:xfrm flipH="1">
            <a:off x="1338149" y="6044079"/>
            <a:ext cx="8346688" cy="1059367"/>
          </a:xfrm>
          <a:prstGeom prst="parallelogram">
            <a:avLst>
              <a:gd name="adj" fmla="val 5868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53" tIns="34289" rIns="68453" bIns="34289" rtlCol="0" anchor="ctr"/>
          <a:lstStyle/>
          <a:p>
            <a:pPr algn="ctr" defTabSz="684355"/>
            <a:endParaRPr lang="id-ID" sz="14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80"/>
            <a:ext cx="2057400" cy="365125"/>
          </a:xfrm>
        </p:spPr>
        <p:txBody>
          <a:bodyPr/>
          <a:lstStyle/>
          <a:p>
            <a:fld id="{0079CFF6-E08A-4CD4-B8A4-65B1DA12A2C8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8964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65E9B-C1FA-4842-942F-1F8681DEE9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9FAABD-3960-4433-87E7-7EB2B6AB79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DBF232-EB40-4A40-9A5A-F857592AC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0DD6C-9514-4DFD-AAFC-6D6E13C397B9}" type="datetimeFigureOut">
              <a:rPr lang="en-ID" smtClean="0"/>
              <a:t>26/11/2020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EA512C-BE41-410B-881A-6DA8FD875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D845E-023E-4C2C-B2A3-FC4EFE040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885EF-FAFE-4CE8-A462-E6455B82AF5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517938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7904D-14A8-4D4C-9064-43965653F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B6E6E-CC23-4AC3-BDB6-9F0AB7143C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9D4201-7DA1-4AC8-B816-E28722D30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0DD6C-9514-4DFD-AAFC-6D6E13C397B9}" type="datetimeFigureOut">
              <a:rPr lang="en-ID" smtClean="0"/>
              <a:t>26/11/2020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5310B9-E21E-4EF8-B725-B9CBF4CC7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514227-CDEC-4FA5-B90B-C42B02A18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885EF-FAFE-4CE8-A462-E6455B82AF5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72716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2754" name="Picture 2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2568" y="2726485"/>
            <a:ext cx="3914579" cy="363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651666" y="3019494"/>
            <a:ext cx="3445212" cy="3054963"/>
          </a:xfrm>
        </p:spPr>
        <p:txBody>
          <a:bodyPr>
            <a:normAutofit/>
          </a:bodyPr>
          <a:lstStyle>
            <a:lvl1pPr>
              <a:defRPr sz="5400" b="0">
                <a:solidFill>
                  <a:schemeClr val="bg1"/>
                </a:solidFill>
                <a:latin typeface="Franklin Gothic Medium Cond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5107261" y="2777166"/>
            <a:ext cx="3456384" cy="503560"/>
          </a:xfrm>
          <a:noFill/>
          <a:ln>
            <a:noFill/>
          </a:ln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</a:t>
            </a:r>
          </a:p>
        </p:txBody>
      </p:sp>
      <p:sp>
        <p:nvSpPr>
          <p:cNvPr id="27" name="Text Placeholder 23"/>
          <p:cNvSpPr>
            <a:spLocks noGrp="1"/>
          </p:cNvSpPr>
          <p:nvPr>
            <p:ph type="body" sz="quarter" idx="13"/>
          </p:nvPr>
        </p:nvSpPr>
        <p:spPr>
          <a:xfrm>
            <a:off x="4802257" y="3396498"/>
            <a:ext cx="4023360" cy="548640"/>
          </a:xfrm>
          <a:solidFill>
            <a:schemeClr val="tx2">
              <a:lumMod val="40000"/>
              <a:lumOff val="60000"/>
            </a:schemeClr>
          </a:solidFill>
        </p:spPr>
        <p:txBody>
          <a:bodyPr anchor="ctr">
            <a:noAutofit/>
          </a:bodyPr>
          <a:lstStyle>
            <a:lvl1pPr marL="342900" indent="-342900">
              <a:buFont typeface="Wingdings" pitchFamily="2" charset="2"/>
              <a:buChar char="ü"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23"/>
          <p:cNvSpPr>
            <a:spLocks noGrp="1"/>
          </p:cNvSpPr>
          <p:nvPr>
            <p:ph type="body" sz="quarter" idx="14"/>
          </p:nvPr>
        </p:nvSpPr>
        <p:spPr>
          <a:xfrm>
            <a:off x="4790391" y="3986221"/>
            <a:ext cx="4023360" cy="54864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Autofit/>
          </a:bodyPr>
          <a:lstStyle>
            <a:lvl1pPr marL="342900" indent="-342900">
              <a:buFont typeface="Wingdings" pitchFamily="2" charset="2"/>
              <a:buChar char="ü"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Text Placeholder 23"/>
          <p:cNvSpPr>
            <a:spLocks noGrp="1"/>
          </p:cNvSpPr>
          <p:nvPr>
            <p:ph type="body" sz="quarter" idx="15"/>
          </p:nvPr>
        </p:nvSpPr>
        <p:spPr>
          <a:xfrm>
            <a:off x="4790391" y="4586864"/>
            <a:ext cx="4023360" cy="548640"/>
          </a:xfrm>
          <a:solidFill>
            <a:schemeClr val="tx2">
              <a:lumMod val="40000"/>
              <a:lumOff val="60000"/>
            </a:schemeClr>
          </a:solidFill>
        </p:spPr>
        <p:txBody>
          <a:bodyPr anchor="ctr">
            <a:noAutofit/>
          </a:bodyPr>
          <a:lstStyle>
            <a:lvl1pPr marL="342900" indent="-342900">
              <a:buFont typeface="Wingdings" pitchFamily="2" charset="2"/>
              <a:buChar char="ü"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Text Placeholder 23"/>
          <p:cNvSpPr>
            <a:spLocks noGrp="1"/>
          </p:cNvSpPr>
          <p:nvPr>
            <p:ph type="body" sz="quarter" idx="16"/>
          </p:nvPr>
        </p:nvSpPr>
        <p:spPr>
          <a:xfrm>
            <a:off x="4795922" y="5186792"/>
            <a:ext cx="4023360" cy="54864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Autofit/>
          </a:bodyPr>
          <a:lstStyle>
            <a:lvl1pPr marL="342900" indent="-342900">
              <a:buFont typeface="Wingdings" pitchFamily="2" charset="2"/>
              <a:buChar char="ü"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4788024" y="5781571"/>
            <a:ext cx="4023360" cy="548640"/>
          </a:xfrm>
          <a:solidFill>
            <a:schemeClr val="tx2">
              <a:lumMod val="40000"/>
              <a:lumOff val="60000"/>
            </a:schemeClr>
          </a:solidFill>
        </p:spPr>
        <p:txBody>
          <a:bodyPr anchor="ctr">
            <a:noAutofit/>
          </a:bodyPr>
          <a:lstStyle>
            <a:lvl1pPr marL="342900" indent="-342900">
              <a:buFont typeface="Wingdings" pitchFamily="2" charset="2"/>
              <a:buChar char="ü"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23"/>
          <p:cNvSpPr>
            <a:spLocks noGrp="1"/>
          </p:cNvSpPr>
          <p:nvPr>
            <p:ph type="body" sz="quarter" idx="19"/>
          </p:nvPr>
        </p:nvSpPr>
        <p:spPr>
          <a:xfrm>
            <a:off x="4788024" y="2762085"/>
            <a:ext cx="4023360" cy="54864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Autofit/>
          </a:bodyPr>
          <a:lstStyle>
            <a:lvl1pPr marL="342900" indent="-342900" algn="l">
              <a:buFont typeface="Wingdings" pitchFamily="2" charset="2"/>
              <a:buChar char="ü"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Picture Placeholder 37"/>
          <p:cNvSpPr>
            <a:spLocks noGrp="1"/>
          </p:cNvSpPr>
          <p:nvPr>
            <p:ph type="pic" sz="quarter" idx="20"/>
          </p:nvPr>
        </p:nvSpPr>
        <p:spPr>
          <a:xfrm>
            <a:off x="-10634" y="412461"/>
            <a:ext cx="2286000" cy="1917576"/>
          </a:xfrm>
        </p:spPr>
        <p:txBody>
          <a:bodyPr/>
          <a:lstStyle/>
          <a:p>
            <a:endParaRPr lang="en-US"/>
          </a:p>
        </p:txBody>
      </p:sp>
      <p:sp>
        <p:nvSpPr>
          <p:cNvPr id="39" name="Picture Placeholder 37"/>
          <p:cNvSpPr>
            <a:spLocks noGrp="1"/>
          </p:cNvSpPr>
          <p:nvPr>
            <p:ph type="pic" sz="quarter" idx="21"/>
          </p:nvPr>
        </p:nvSpPr>
        <p:spPr>
          <a:xfrm>
            <a:off x="2275367" y="412461"/>
            <a:ext cx="2286000" cy="1917576"/>
          </a:xfrm>
        </p:spPr>
        <p:txBody>
          <a:bodyPr/>
          <a:lstStyle/>
          <a:p>
            <a:endParaRPr lang="en-US"/>
          </a:p>
        </p:txBody>
      </p:sp>
      <p:sp>
        <p:nvSpPr>
          <p:cNvPr id="40" name="Picture Placeholder 37"/>
          <p:cNvSpPr>
            <a:spLocks noGrp="1"/>
          </p:cNvSpPr>
          <p:nvPr>
            <p:ph type="pic" sz="quarter" idx="22"/>
          </p:nvPr>
        </p:nvSpPr>
        <p:spPr>
          <a:xfrm>
            <a:off x="4576945" y="412461"/>
            <a:ext cx="2286000" cy="1917576"/>
          </a:xfrm>
        </p:spPr>
        <p:txBody>
          <a:bodyPr/>
          <a:lstStyle/>
          <a:p>
            <a:endParaRPr lang="en-US"/>
          </a:p>
        </p:txBody>
      </p:sp>
      <p:sp>
        <p:nvSpPr>
          <p:cNvPr id="41" name="Picture Placeholder 37"/>
          <p:cNvSpPr>
            <a:spLocks noGrp="1"/>
          </p:cNvSpPr>
          <p:nvPr>
            <p:ph type="pic" sz="quarter" idx="23"/>
          </p:nvPr>
        </p:nvSpPr>
        <p:spPr>
          <a:xfrm>
            <a:off x="6873247" y="417970"/>
            <a:ext cx="2286000" cy="1917576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46912" y="6570755"/>
            <a:ext cx="21336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C3873F9D-166D-4281-9B5A-8D63A7307FC5}" type="slidenum">
              <a:rPr lang="id-ID" smtClean="0">
                <a:solidFill>
                  <a:prstClr val="black"/>
                </a:solidFill>
              </a:rPr>
              <a:pPr/>
              <a:t>‹#›</a:t>
            </a:fld>
            <a:endParaRPr lang="id-ID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637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CE832-1E15-45D9-9FD4-835EC38A1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886386-3888-489E-B57E-8BABE16ACF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CD816B-84BD-42D5-A88A-A2EAECF65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0DD6C-9514-4DFD-AAFC-6D6E13C397B9}" type="datetimeFigureOut">
              <a:rPr lang="en-ID" smtClean="0"/>
              <a:t>26/11/2020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F8165F-9F89-4B74-99BD-F5E9BB7F7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11171-7C70-4794-8F78-C5AB2AFE7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885EF-FAFE-4CE8-A462-E6455B82AF5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390924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FF5E-A8AC-4E0B-BEBF-3C6FB4B5C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87B3A3-2ADE-4B4E-B7DD-EB6CC25A4B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2F1D28-8D2B-4C16-B4EF-92B176433C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F92E84-513C-448B-9C3A-67642B8CE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0DD6C-9514-4DFD-AAFC-6D6E13C397B9}" type="datetimeFigureOut">
              <a:rPr lang="en-ID" smtClean="0"/>
              <a:t>26/11/2020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04B5C4-7544-4411-97CD-7FF496EB4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59EBBB-A29C-4EAE-B15A-27B1BC92B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885EF-FAFE-4CE8-A462-E6455B82AF5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615277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21309-7BC1-4516-8437-53BCAB000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C2D6D4-0FE6-4484-8D9C-87F93CB643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4D4F0E-7106-4FC6-8AE8-84B9DDC25E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2EFF64-F147-4A7B-AE8C-548C4061EF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3311CA-B637-4B77-9CB9-939F5A68AD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6830E4-98D4-48FC-A4AF-F1922B55D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0DD6C-9514-4DFD-AAFC-6D6E13C397B9}" type="datetimeFigureOut">
              <a:rPr lang="en-ID" smtClean="0"/>
              <a:t>26/11/2020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78C00E-38C8-4DE0-9901-FC59DB617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B4BC8B-55B4-4CD2-8427-B9590268E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885EF-FAFE-4CE8-A462-E6455B82AF5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370414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92FC3-C892-4602-BB3E-42E3FB14E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914F39-5036-4E66-811E-ED625CB7F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0DD6C-9514-4DFD-AAFC-6D6E13C397B9}" type="datetimeFigureOut">
              <a:rPr lang="en-ID" smtClean="0"/>
              <a:t>26/11/2020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6AFF80-B08F-4C41-9169-BA341D7B4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5EA1F6-3790-4600-91FF-8F48FC3F5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885EF-FAFE-4CE8-A462-E6455B82AF5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63258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5E0278-187B-402D-8B72-48D1D8C8C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0DD6C-9514-4DFD-AAFC-6D6E13C397B9}" type="datetimeFigureOut">
              <a:rPr lang="en-ID" smtClean="0"/>
              <a:t>26/11/2020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8AD2E5-871A-4BC3-A27F-6A40AE945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66A2FE-3463-441D-9E5B-30E968460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885EF-FAFE-4CE8-A462-E6455B82AF5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638039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F740C-0A56-4950-8557-25BB54381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A38C5A-F2FE-4FDE-A599-FA0486392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C8BF2D-7E7A-460E-8445-2A27C11AA5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9EA16F-E445-4E5C-AD3F-BB57813E0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0DD6C-9514-4DFD-AAFC-6D6E13C397B9}" type="datetimeFigureOut">
              <a:rPr lang="en-ID" smtClean="0"/>
              <a:t>26/11/2020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A3B108-F5B9-43AB-86EA-594C14774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15444F-2B04-49C1-8DB0-89B3A1D72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885EF-FAFE-4CE8-A462-E6455B82AF5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192347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E725F-9D5B-434C-A7F1-6207C735F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551CF7-2D43-4CD4-9FB7-E43959E304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E41A0F-087A-4D86-8539-E7CC9FBE76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CAA088-3651-4E3B-A187-06A0FA671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0DD6C-9514-4DFD-AAFC-6D6E13C397B9}" type="datetimeFigureOut">
              <a:rPr lang="en-ID" smtClean="0"/>
              <a:t>26/11/2020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AC8DE3-A869-4374-A21B-1DA65A907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5D1655-246A-4049-8F2A-B7924635A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885EF-FAFE-4CE8-A462-E6455B82AF5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778666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92ECF-1C11-4369-920F-878E49147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CD5986-5CA5-4AC0-8DBB-BBEEE68BB3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712E87-E7C5-4F6A-9EFC-B88F90E5B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0DD6C-9514-4DFD-AAFC-6D6E13C397B9}" type="datetimeFigureOut">
              <a:rPr lang="en-ID" smtClean="0"/>
              <a:t>26/11/2020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7D43F-0522-4E1B-A52E-AAA358180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C02A3F-D1FD-475D-B684-325776968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885EF-FAFE-4CE8-A462-E6455B82AF5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868268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46F18B-2267-426B-83DF-BCDB5FCF62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188943-7492-4948-9FD2-6543A92D99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EE368D-5C9E-427F-9A20-AF3CDF85D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0DD6C-9514-4DFD-AAFC-6D6E13C397B9}" type="datetimeFigureOut">
              <a:rPr lang="en-ID" smtClean="0"/>
              <a:t>26/11/2020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CBC809-FBE3-4F92-A4EC-597F4FE99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26F645-07AB-4FF9-A934-80EA5EB5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885EF-FAFE-4CE8-A462-E6455B82AF5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771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D:\Template Powerpoint\powerpoint bps depan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2567" y="2781596"/>
            <a:ext cx="3931920" cy="362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651666" y="3080869"/>
            <a:ext cx="3445212" cy="3054963"/>
          </a:xfrm>
        </p:spPr>
        <p:txBody>
          <a:bodyPr>
            <a:normAutofit/>
          </a:bodyPr>
          <a:lstStyle>
            <a:lvl1pPr>
              <a:defRPr sz="5400" b="0">
                <a:solidFill>
                  <a:schemeClr val="bg1"/>
                </a:solidFill>
                <a:latin typeface="Franklin Gothic Medium Cond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6" name="Text Placehold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4788024" y="2780931"/>
            <a:ext cx="4023360" cy="3677769"/>
          </a:xfrm>
          <a:solidFill>
            <a:schemeClr val="accent5">
              <a:lumMod val="20000"/>
              <a:lumOff val="80000"/>
            </a:schemeClr>
          </a:solidFill>
        </p:spPr>
        <p:txBody>
          <a:bodyPr tIns="182880" anchor="t">
            <a:noAutofit/>
          </a:bodyPr>
          <a:lstStyle>
            <a:lvl1pPr marL="342900" indent="-342900" algn="l">
              <a:lnSpc>
                <a:spcPct val="150000"/>
              </a:lnSpc>
              <a:buFont typeface="Wingdings" pitchFamily="2" charset="2"/>
              <a:buChar char="q"/>
              <a:defRPr sz="2000">
                <a:solidFill>
                  <a:sysClr val="windowText" lastClr="0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item styles</a:t>
            </a:r>
          </a:p>
          <a:p>
            <a:pPr lvl="0"/>
            <a:r>
              <a:rPr lang="en-US" dirty="0"/>
              <a:t>Click to edit Master item styles</a:t>
            </a:r>
          </a:p>
          <a:p>
            <a:pPr lvl="0"/>
            <a:r>
              <a:rPr lang="en-US" dirty="0"/>
              <a:t>Click to edit Master item styles</a:t>
            </a:r>
          </a:p>
          <a:p>
            <a:pPr lvl="0"/>
            <a:r>
              <a:rPr lang="en-US" dirty="0"/>
              <a:t>Click to edit Master item styles</a:t>
            </a:r>
          </a:p>
          <a:p>
            <a:pPr lvl="0"/>
            <a:r>
              <a:rPr lang="en-US" dirty="0"/>
              <a:t>Click to edit Master item styles</a:t>
            </a:r>
          </a:p>
          <a:p>
            <a:pPr lvl="0"/>
            <a:r>
              <a:rPr lang="en-US" dirty="0"/>
              <a:t>Click to edit Master item styles</a:t>
            </a:r>
          </a:p>
        </p:txBody>
      </p:sp>
      <p:sp>
        <p:nvSpPr>
          <p:cNvPr id="15" name="Picture Placeholder 37"/>
          <p:cNvSpPr>
            <a:spLocks noGrp="1"/>
          </p:cNvSpPr>
          <p:nvPr>
            <p:ph type="pic" sz="quarter" idx="20"/>
          </p:nvPr>
        </p:nvSpPr>
        <p:spPr>
          <a:xfrm>
            <a:off x="-10634" y="412461"/>
            <a:ext cx="2286000" cy="1917576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Picture Placeholder 37"/>
          <p:cNvSpPr>
            <a:spLocks noGrp="1"/>
          </p:cNvSpPr>
          <p:nvPr>
            <p:ph type="pic" sz="quarter" idx="21"/>
          </p:nvPr>
        </p:nvSpPr>
        <p:spPr>
          <a:xfrm>
            <a:off x="2275367" y="412461"/>
            <a:ext cx="2286000" cy="1917576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Picture Placeholder 37"/>
          <p:cNvSpPr>
            <a:spLocks noGrp="1"/>
          </p:cNvSpPr>
          <p:nvPr>
            <p:ph type="pic" sz="quarter" idx="22"/>
          </p:nvPr>
        </p:nvSpPr>
        <p:spPr>
          <a:xfrm>
            <a:off x="4576945" y="412461"/>
            <a:ext cx="2286000" cy="1917576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Picture Placeholder 37"/>
          <p:cNvSpPr>
            <a:spLocks noGrp="1"/>
          </p:cNvSpPr>
          <p:nvPr>
            <p:ph type="pic" sz="quarter" idx="23"/>
          </p:nvPr>
        </p:nvSpPr>
        <p:spPr>
          <a:xfrm>
            <a:off x="6873247" y="417970"/>
            <a:ext cx="2286000" cy="1917576"/>
          </a:xfrm>
        </p:spPr>
        <p:txBody>
          <a:bodyPr/>
          <a:lstStyle/>
          <a:p>
            <a:endParaRPr lang="en-US"/>
          </a:p>
        </p:txBody>
      </p:sp>
      <p:pic>
        <p:nvPicPr>
          <p:cNvPr id="21" name="Picture 20" descr="D:\Template Powerpoint\powerpoint bps depan.jpg"/>
          <p:cNvPicPr preferRelativeResize="0">
            <a:picLocks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2567" y="6403833"/>
            <a:ext cx="3931920" cy="5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46912" y="6570755"/>
            <a:ext cx="21336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C3873F9D-166D-4281-9B5A-8D63A7307FC5}" type="slidenum">
              <a:rPr lang="id-ID" smtClean="0">
                <a:solidFill>
                  <a:prstClr val="black"/>
                </a:solidFill>
              </a:rPr>
              <a:pPr/>
              <a:t>‹#›</a:t>
            </a:fld>
            <a:endParaRPr lang="id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29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D:\Template Powerpoint\background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2"/>
            <a:ext cx="9144001" cy="89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:\Template Powerpoint\logo bps.png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0667" y="165893"/>
            <a:ext cx="741479" cy="56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46912" y="6570755"/>
            <a:ext cx="21336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C3873F9D-166D-4281-9B5A-8D63A7307FC5}" type="slidenum">
              <a:rPr lang="id-ID" smtClean="0">
                <a:solidFill>
                  <a:prstClr val="black"/>
                </a:solidFill>
              </a:rPr>
              <a:pPr/>
              <a:t>‹#›</a:t>
            </a:fld>
            <a:endParaRPr lang="id-ID">
              <a:solidFill>
                <a:prstClr val="black"/>
              </a:solidFill>
            </a:endParaRPr>
          </a:p>
        </p:txBody>
      </p:sp>
      <p:pic>
        <p:nvPicPr>
          <p:cNvPr id="7" name="Picture 3" descr="D:\Template Powerpoint\logo bps.png"/>
          <p:cNvPicPr>
            <a:picLocks noChangeAspect="1" noChangeArrowheads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86523" y="188640"/>
            <a:ext cx="2116730" cy="56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:\Template Powerpoint\pelopor data statistik.png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427" y="-3430"/>
            <a:ext cx="1679575" cy="85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68315" y="1916832"/>
            <a:ext cx="8280400" cy="42481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67545" y="1052736"/>
            <a:ext cx="8280920" cy="566738"/>
          </a:xfrm>
          <a:prstGeom prst="rect">
            <a:avLst/>
          </a:prstGeom>
        </p:spPr>
        <p:txBody>
          <a:bodyPr/>
          <a:lstStyle>
            <a:lvl1pPr algn="ctr">
              <a:defRPr sz="3600" b="0">
                <a:solidFill>
                  <a:schemeClr val="tx1"/>
                </a:solidFill>
                <a:latin typeface="Franklin Gothic Medium Cond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320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D:\Template Powerpoint\background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2"/>
            <a:ext cx="9144001" cy="89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Template Powerpoint\logo bps.png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0667" y="165893"/>
            <a:ext cx="741479" cy="56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:\Template Powerpoint\pelopor data statistik.pn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427" y="3527"/>
            <a:ext cx="1679575" cy="85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12"/>
          <p:cNvSpPr>
            <a:spLocks noGrp="1"/>
          </p:cNvSpPr>
          <p:nvPr>
            <p:ph sz="quarter" idx="13"/>
          </p:nvPr>
        </p:nvSpPr>
        <p:spPr>
          <a:xfrm>
            <a:off x="468315" y="1916832"/>
            <a:ext cx="8280400" cy="42481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3"/>
          <p:cNvSpPr>
            <a:spLocks noGrp="1"/>
          </p:cNvSpPr>
          <p:nvPr>
            <p:ph type="title"/>
          </p:nvPr>
        </p:nvSpPr>
        <p:spPr>
          <a:xfrm>
            <a:off x="467545" y="1052736"/>
            <a:ext cx="8280920" cy="566738"/>
          </a:xfrm>
          <a:prstGeom prst="rect">
            <a:avLst/>
          </a:prstGeom>
        </p:spPr>
        <p:txBody>
          <a:bodyPr/>
          <a:lstStyle>
            <a:lvl1pPr algn="ctr">
              <a:defRPr sz="3600" b="0">
                <a:solidFill>
                  <a:schemeClr val="tx1"/>
                </a:solidFill>
                <a:latin typeface="Franklin Gothic Medium Cond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46912" y="6570755"/>
            <a:ext cx="21336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C3873F9D-166D-4281-9B5A-8D63A7307FC5}" type="slidenum">
              <a:rPr lang="id-ID" smtClean="0">
                <a:solidFill>
                  <a:prstClr val="black"/>
                </a:solidFill>
              </a:rPr>
              <a:pPr/>
              <a:t>‹#›</a:t>
            </a:fld>
            <a:endParaRPr lang="id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09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Template Powerpoint\background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2"/>
            <a:ext cx="9144001" cy="89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Template Powerpoint\logo bps.png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0667" y="165893"/>
            <a:ext cx="741479" cy="56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12"/>
          <p:cNvSpPr>
            <a:spLocks noGrp="1"/>
          </p:cNvSpPr>
          <p:nvPr>
            <p:ph sz="quarter" idx="13"/>
          </p:nvPr>
        </p:nvSpPr>
        <p:spPr>
          <a:xfrm>
            <a:off x="468315" y="1052736"/>
            <a:ext cx="8280400" cy="51122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3"/>
          <p:cNvSpPr>
            <a:spLocks noGrp="1"/>
          </p:cNvSpPr>
          <p:nvPr>
            <p:ph type="title"/>
          </p:nvPr>
        </p:nvSpPr>
        <p:spPr>
          <a:xfrm>
            <a:off x="1115617" y="127257"/>
            <a:ext cx="7920880" cy="566738"/>
          </a:xfrm>
          <a:prstGeom prst="rect">
            <a:avLst/>
          </a:prstGeom>
        </p:spPr>
        <p:txBody>
          <a:bodyPr/>
          <a:lstStyle>
            <a:lvl1pPr algn="l">
              <a:defRPr sz="3600" b="0">
                <a:solidFill>
                  <a:schemeClr val="bg1"/>
                </a:solidFill>
                <a:latin typeface="Franklin Gothic Medium Cond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46912" y="6570755"/>
            <a:ext cx="21336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C3873F9D-166D-4281-9B5A-8D63A7307FC5}" type="slidenum">
              <a:rPr lang="id-ID" smtClean="0">
                <a:solidFill>
                  <a:prstClr val="black"/>
                </a:solidFill>
              </a:rPr>
              <a:pPr/>
              <a:t>‹#›</a:t>
            </a:fld>
            <a:endParaRPr lang="id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28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Template Powerpoint\background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2"/>
            <a:ext cx="9144001" cy="89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Template Powerpoint\logo bps.png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0667" y="165893"/>
            <a:ext cx="741479" cy="56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12"/>
          <p:cNvSpPr>
            <a:spLocks noGrp="1"/>
          </p:cNvSpPr>
          <p:nvPr>
            <p:ph sz="quarter" idx="13"/>
          </p:nvPr>
        </p:nvSpPr>
        <p:spPr>
          <a:xfrm>
            <a:off x="468315" y="1916832"/>
            <a:ext cx="8280400" cy="42481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3"/>
          <p:cNvSpPr>
            <a:spLocks noGrp="1"/>
          </p:cNvSpPr>
          <p:nvPr>
            <p:ph type="title"/>
          </p:nvPr>
        </p:nvSpPr>
        <p:spPr>
          <a:xfrm>
            <a:off x="467545" y="1052736"/>
            <a:ext cx="8280920" cy="566738"/>
          </a:xfrm>
          <a:prstGeom prst="rect">
            <a:avLst/>
          </a:prstGeom>
        </p:spPr>
        <p:txBody>
          <a:bodyPr/>
          <a:lstStyle>
            <a:lvl1pPr algn="ctr">
              <a:defRPr sz="3600">
                <a:solidFill>
                  <a:schemeClr val="tx1"/>
                </a:solidFill>
                <a:latin typeface="Franklin Gothic Medium Cond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46912" y="6570755"/>
            <a:ext cx="21336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C3873F9D-166D-4281-9B5A-8D63A7307FC5}" type="slidenum">
              <a:rPr lang="id-ID" smtClean="0">
                <a:solidFill>
                  <a:prstClr val="black"/>
                </a:solidFill>
              </a:rPr>
              <a:pPr/>
              <a:t>‹#›</a:t>
            </a:fld>
            <a:endParaRPr lang="id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32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46912" y="6570755"/>
            <a:ext cx="21336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C3873F9D-166D-4281-9B5A-8D63A7307FC5}" type="slidenum">
              <a:rPr lang="id-ID" smtClean="0">
                <a:solidFill>
                  <a:prstClr val="black"/>
                </a:solidFill>
              </a:rPr>
              <a:pPr/>
              <a:t>‹#›</a:t>
            </a:fld>
            <a:endParaRPr lang="id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851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718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8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68453" tIns="34289" rIns="68453" bIns="34289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68453" tIns="34289" rIns="68453" bIns="342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4"/>
            <a:ext cx="2057400" cy="365125"/>
          </a:xfrm>
          <a:prstGeom prst="rect">
            <a:avLst/>
          </a:prstGeom>
        </p:spPr>
        <p:txBody>
          <a:bodyPr vert="horz" lIns="68453" tIns="34289" rIns="68453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355"/>
            <a:fld id="{4A3F2658-F217-48FD-9FE0-A973885F3361}" type="datetime1">
              <a:rPr lang="en-AU" smtClean="0">
                <a:solidFill>
                  <a:prstClr val="black">
                    <a:tint val="75000"/>
                  </a:prstClr>
                </a:solidFill>
              </a:rPr>
              <a:pPr defTabSz="684355"/>
              <a:t>26/11/2020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4"/>
            <a:ext cx="3086100" cy="365125"/>
          </a:xfrm>
          <a:prstGeom prst="rect">
            <a:avLst/>
          </a:prstGeom>
        </p:spPr>
        <p:txBody>
          <a:bodyPr vert="horz" lIns="68453" tIns="34289" rIns="68453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355"/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4"/>
            <a:ext cx="2057400" cy="365125"/>
          </a:xfrm>
          <a:prstGeom prst="rect">
            <a:avLst/>
          </a:prstGeom>
        </p:spPr>
        <p:txBody>
          <a:bodyPr vert="horz" lIns="68453" tIns="34289" rIns="68453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355"/>
            <a:fld id="{A88EA908-BA59-4183-8648-53219FC00D5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 defTabSz="684355"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460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</p:sldLayoutIdLst>
  <p:hf hdr="0" ftr="0" dt="0"/>
  <p:txStyles>
    <p:titleStyle>
      <a:lvl1pPr algn="l" defTabSz="684355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110" indent="-171110" algn="l" defTabSz="684355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3329" indent="-171110" algn="l" defTabSz="68435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5464" indent="-171110" algn="l" defTabSz="68435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7600" indent="-171110" algn="l" defTabSz="68435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39737" indent="-171110" algn="l" defTabSz="68435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1955" indent="-171110" algn="l" defTabSz="68435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4133" indent="-171110" algn="l" defTabSz="68435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6310" indent="-171110" algn="l" defTabSz="68435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08529" indent="-171110" algn="l" defTabSz="68435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35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137" algn="l" defTabSz="68435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4355" algn="l" defTabSz="68435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6533" algn="l" defTabSz="68435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68710" algn="l" defTabSz="68435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0929" algn="l" defTabSz="68435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3064" algn="l" defTabSz="68435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5200" algn="l" defTabSz="68435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37337" algn="l" defTabSz="68435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A8731E-E952-43FC-B02C-2ECACF668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A88B24-B112-4DFE-A4EB-C21FEB306F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4DB5A0-D20A-45E7-8911-582FBE5B7A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0DD6C-9514-4DFD-AAFC-6D6E13C397B9}" type="datetimeFigureOut">
              <a:rPr lang="en-ID" smtClean="0"/>
              <a:t>26/11/2020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A5FE17-3AA6-4825-9EF8-2F3D5B202C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3ED1A-F047-47AB-8FFA-9AEBAD0EB7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885EF-FAFE-4CE8-A462-E6455B82AF5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09859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4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jp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2398"/>
            <a:fld id="{A88EA908-BA59-4183-8648-53219FC00D5C}" type="slidenum">
              <a:rPr lang="en-AU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2398"/>
              <a:t>1</a:t>
            </a:fld>
            <a:endParaRPr lang="en-A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485"/>
          <a:stretch/>
        </p:blipFill>
        <p:spPr>
          <a:xfrm>
            <a:off x="286827" y="370051"/>
            <a:ext cx="555812" cy="3946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535" y="246811"/>
            <a:ext cx="1352265" cy="665630"/>
          </a:xfrm>
          <a:prstGeom prst="rect">
            <a:avLst/>
          </a:prstGeom>
        </p:spPr>
      </p:pic>
      <p:sp>
        <p:nvSpPr>
          <p:cNvPr id="9" name="Freeform 8"/>
          <p:cNvSpPr/>
          <p:nvPr/>
        </p:nvSpPr>
        <p:spPr>
          <a:xfrm>
            <a:off x="0" y="1849809"/>
            <a:ext cx="9144000" cy="5015883"/>
          </a:xfrm>
          <a:custGeom>
            <a:avLst/>
            <a:gdLst>
              <a:gd name="connsiteX0" fmla="*/ 2111832 w 12192000"/>
              <a:gd name="connsiteY0" fmla="*/ 0 h 4719917"/>
              <a:gd name="connsiteX1" fmla="*/ 12192000 w 12192000"/>
              <a:gd name="connsiteY1" fmla="*/ 0 h 4719917"/>
              <a:gd name="connsiteX2" fmla="*/ 12192000 w 12192000"/>
              <a:gd name="connsiteY2" fmla="*/ 2420470 h 4719917"/>
              <a:gd name="connsiteX3" fmla="*/ 12192000 w 12192000"/>
              <a:gd name="connsiteY3" fmla="*/ 2608085 h 4719917"/>
              <a:gd name="connsiteX4" fmla="*/ 12192000 w 12192000"/>
              <a:gd name="connsiteY4" fmla="*/ 4719917 h 4719917"/>
              <a:gd name="connsiteX5" fmla="*/ 10080168 w 12192000"/>
              <a:gd name="connsiteY5" fmla="*/ 4719917 h 4719917"/>
              <a:gd name="connsiteX6" fmla="*/ 9587753 w 12192000"/>
              <a:gd name="connsiteY6" fmla="*/ 4719917 h 4719917"/>
              <a:gd name="connsiteX7" fmla="*/ 0 w 12192000"/>
              <a:gd name="connsiteY7" fmla="*/ 4719917 h 4719917"/>
              <a:gd name="connsiteX8" fmla="*/ 0 w 12192000"/>
              <a:gd name="connsiteY8" fmla="*/ 2111832 h 4719917"/>
              <a:gd name="connsiteX9" fmla="*/ 2111832 w 12192000"/>
              <a:gd name="connsiteY9" fmla="*/ 0 h 4719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4719917">
                <a:moveTo>
                  <a:pt x="2111832" y="0"/>
                </a:moveTo>
                <a:lnTo>
                  <a:pt x="12192000" y="0"/>
                </a:lnTo>
                <a:lnTo>
                  <a:pt x="12192000" y="2420470"/>
                </a:lnTo>
                <a:lnTo>
                  <a:pt x="12192000" y="2608085"/>
                </a:lnTo>
                <a:lnTo>
                  <a:pt x="12192000" y="4719917"/>
                </a:lnTo>
                <a:lnTo>
                  <a:pt x="10080168" y="4719917"/>
                </a:lnTo>
                <a:lnTo>
                  <a:pt x="9587753" y="4719917"/>
                </a:lnTo>
                <a:lnTo>
                  <a:pt x="0" y="4719917"/>
                </a:lnTo>
                <a:lnTo>
                  <a:pt x="0" y="2111832"/>
                </a:lnTo>
                <a:cubicBezTo>
                  <a:pt x="0" y="945499"/>
                  <a:pt x="945499" y="0"/>
                  <a:pt x="2111832" y="0"/>
                </a:cubicBezTo>
                <a:close/>
              </a:path>
            </a:pathLst>
          </a:custGeom>
          <a:solidFill>
            <a:srgbClr val="2D6C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51" tIns="34289" rIns="68451" bIns="34289" rtlCol="0" anchor="ctr"/>
          <a:lstStyle/>
          <a:p>
            <a:pPr algn="ctr" defTabSz="684338"/>
            <a:endParaRPr lang="en-AU" sz="14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7341" y="6112378"/>
            <a:ext cx="1446663" cy="75331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936040" y="2358344"/>
            <a:ext cx="4055480" cy="1694308"/>
          </a:xfrm>
          <a:prstGeom prst="rect">
            <a:avLst/>
          </a:prstGeom>
        </p:spPr>
        <p:txBody>
          <a:bodyPr wrap="square" lIns="68451" tIns="34289" rIns="68451" bIns="34289" anchor="b">
            <a:spAutoFit/>
          </a:bodyPr>
          <a:lstStyle/>
          <a:p>
            <a:pPr algn="r" defTabSz="684338">
              <a:lnSpc>
                <a:spcPct val="80000"/>
              </a:lnSpc>
            </a:pPr>
            <a:r>
              <a:rPr lang="en-US" sz="33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algn="r" defTabSz="684338">
              <a:lnSpc>
                <a:spcPct val="80000"/>
              </a:lnSpc>
            </a:pPr>
            <a:r>
              <a:rPr lang="en-US" sz="3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KEBAHAGIAAN;  CAPAIAN SDGs &amp; </a:t>
            </a:r>
            <a:r>
              <a:rPr lang="en-US" sz="33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COVID-19</a:t>
            </a:r>
            <a:r>
              <a:rPr lang="en-US" sz="3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 PERKOTAAN INDONESIA</a:t>
            </a:r>
            <a:endParaRPr lang="en-US" sz="15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4946339" y="4240853"/>
            <a:ext cx="389308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763943" y="5368002"/>
            <a:ext cx="3138801" cy="607857"/>
          </a:xfrm>
          <a:prstGeom prst="rect">
            <a:avLst/>
          </a:prstGeom>
        </p:spPr>
        <p:txBody>
          <a:bodyPr wrap="square" lIns="68451" tIns="34289" rIns="68451" bIns="34289">
            <a:spAutoFit/>
          </a:bodyPr>
          <a:lstStyle/>
          <a:p>
            <a:pPr algn="r" defTabSz="684338"/>
            <a:r>
              <a:rPr lang="en-US" sz="21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DR. </a:t>
            </a:r>
            <a:r>
              <a:rPr lang="en-US" sz="21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Windhiarso</a:t>
            </a:r>
            <a:r>
              <a:rPr lang="en-US" sz="21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1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Putranto</a:t>
            </a:r>
            <a:endParaRPr lang="en-US" sz="21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algn="r" defTabSz="684338"/>
            <a:r>
              <a:rPr lang="en-ID" sz="14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Kasubdit</a:t>
            </a:r>
            <a:r>
              <a:rPr lang="en-ID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ID" sz="14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Indikator</a:t>
            </a:r>
            <a:r>
              <a:rPr lang="en-ID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ID" sz="14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Statistik</a:t>
            </a:r>
            <a:endParaRPr lang="en-US" sz="1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241110" y="6452195"/>
            <a:ext cx="2433687" cy="317988"/>
            <a:chOff x="1820361" y="5790068"/>
            <a:chExt cx="3244916" cy="42398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3479" b="50000"/>
            <a:stretch/>
          </p:blipFill>
          <p:spPr>
            <a:xfrm>
              <a:off x="1820361" y="5790068"/>
              <a:ext cx="392591" cy="423984"/>
            </a:xfrm>
            <a:prstGeom prst="rect">
              <a:avLst/>
            </a:prstGeom>
          </p:spPr>
        </p:pic>
        <p:sp>
          <p:nvSpPr>
            <p:cNvPr id="21" name="TextBox 10"/>
            <p:cNvSpPr txBox="1"/>
            <p:nvPr/>
          </p:nvSpPr>
          <p:spPr>
            <a:xfrm>
              <a:off x="2197076" y="5818179"/>
              <a:ext cx="28682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defTabSz="684338"/>
              <a:r>
                <a:rPr lang="en-US" sz="12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Jakarta, 26 November 2020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831762" y="451553"/>
            <a:ext cx="1799000" cy="242372"/>
          </a:xfrm>
          <a:prstGeom prst="rect">
            <a:avLst/>
          </a:prstGeom>
          <a:noFill/>
        </p:spPr>
        <p:txBody>
          <a:bodyPr wrap="none" lIns="68451" tIns="34289" rIns="68451" bIns="34289" rtlCol="0">
            <a:spAutoFit/>
          </a:bodyPr>
          <a:lstStyle/>
          <a:p>
            <a:pPr defTabSz="684338"/>
            <a:r>
              <a:rPr lang="en-GB" sz="1100" b="1" i="1" dirty="0">
                <a:solidFill>
                  <a:srgbClr val="00AE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STATISTICS INDONESIA</a:t>
            </a:r>
            <a:endParaRPr lang="en-US" sz="1100" b="1" i="1" dirty="0">
              <a:solidFill>
                <a:srgbClr val="00AE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组合 18">
            <a:extLst>
              <a:ext uri="{FF2B5EF4-FFF2-40B4-BE49-F238E27FC236}">
                <a16:creationId xmlns:a16="http://schemas.microsoft.com/office/drawing/2014/main" id="{7435778B-F881-4E70-97E5-A3B1F010C6CC}"/>
              </a:ext>
            </a:extLst>
          </p:cNvPr>
          <p:cNvGrpSpPr/>
          <p:nvPr/>
        </p:nvGrpSpPr>
        <p:grpSpPr>
          <a:xfrm>
            <a:off x="8297622" y="4323101"/>
            <a:ext cx="609161" cy="76718"/>
            <a:chOff x="7325756" y="6126083"/>
            <a:chExt cx="812214" cy="102290"/>
          </a:xfrm>
          <a:solidFill>
            <a:schemeClr val="bg1"/>
          </a:solidFill>
        </p:grpSpPr>
        <p:sp>
          <p:nvSpPr>
            <p:cNvPr id="17" name="椭圆 19">
              <a:extLst>
                <a:ext uri="{FF2B5EF4-FFF2-40B4-BE49-F238E27FC236}">
                  <a16:creationId xmlns:a16="http://schemas.microsoft.com/office/drawing/2014/main" id="{FAEA2065-D343-4CF2-8918-71D818482F69}"/>
                </a:ext>
              </a:extLst>
            </p:cNvPr>
            <p:cNvSpPr/>
            <p:nvPr/>
          </p:nvSpPr>
          <p:spPr>
            <a:xfrm>
              <a:off x="7325756" y="6126083"/>
              <a:ext cx="102290" cy="10229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338"/>
              <a:endParaRPr lang="zh-CN" altLang="en-US" sz="1400">
                <a:solidFill>
                  <a:prstClr val="white"/>
                </a:solidFill>
                <a:latin typeface="Franklin Gothic Medium Cond" panose="020B06060304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3" name="椭圆 20">
              <a:extLst>
                <a:ext uri="{FF2B5EF4-FFF2-40B4-BE49-F238E27FC236}">
                  <a16:creationId xmlns:a16="http://schemas.microsoft.com/office/drawing/2014/main" id="{6A382C53-C5DE-4CB2-B09D-5937BA415A92}"/>
                </a:ext>
              </a:extLst>
            </p:cNvPr>
            <p:cNvSpPr/>
            <p:nvPr/>
          </p:nvSpPr>
          <p:spPr>
            <a:xfrm>
              <a:off x="8035680" y="6126083"/>
              <a:ext cx="102290" cy="10229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338"/>
              <a:endParaRPr lang="zh-CN" altLang="en-US" sz="1400">
                <a:solidFill>
                  <a:prstClr val="white"/>
                </a:solidFill>
                <a:latin typeface="Franklin Gothic Medium Cond" panose="020B06060304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4" name="椭圆 21">
              <a:extLst>
                <a:ext uri="{FF2B5EF4-FFF2-40B4-BE49-F238E27FC236}">
                  <a16:creationId xmlns:a16="http://schemas.microsoft.com/office/drawing/2014/main" id="{92A7557C-617D-4D48-BCF6-52267A8150A4}"/>
                </a:ext>
              </a:extLst>
            </p:cNvPr>
            <p:cNvSpPr/>
            <p:nvPr/>
          </p:nvSpPr>
          <p:spPr>
            <a:xfrm>
              <a:off x="7503237" y="6126083"/>
              <a:ext cx="102290" cy="10229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338"/>
              <a:endParaRPr lang="zh-CN" altLang="en-US" sz="1400">
                <a:solidFill>
                  <a:prstClr val="white"/>
                </a:solidFill>
                <a:latin typeface="Franklin Gothic Medium Cond" panose="020B06060304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5" name="椭圆 22">
              <a:extLst>
                <a:ext uri="{FF2B5EF4-FFF2-40B4-BE49-F238E27FC236}">
                  <a16:creationId xmlns:a16="http://schemas.microsoft.com/office/drawing/2014/main" id="{DC5B4018-93A5-4A50-8D2B-896A729B5338}"/>
                </a:ext>
              </a:extLst>
            </p:cNvPr>
            <p:cNvSpPr/>
            <p:nvPr/>
          </p:nvSpPr>
          <p:spPr>
            <a:xfrm>
              <a:off x="7680718" y="6126083"/>
              <a:ext cx="102290" cy="10229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338"/>
              <a:endParaRPr lang="zh-CN" altLang="en-US" sz="1400">
                <a:solidFill>
                  <a:prstClr val="white"/>
                </a:solidFill>
                <a:latin typeface="Franklin Gothic Medium Cond" panose="020B06060304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6" name="椭圆 23">
              <a:extLst>
                <a:ext uri="{FF2B5EF4-FFF2-40B4-BE49-F238E27FC236}">
                  <a16:creationId xmlns:a16="http://schemas.microsoft.com/office/drawing/2014/main" id="{D04E2214-7A96-44EA-BEF0-FC0AD0098825}"/>
                </a:ext>
              </a:extLst>
            </p:cNvPr>
            <p:cNvSpPr/>
            <p:nvPr/>
          </p:nvSpPr>
          <p:spPr>
            <a:xfrm>
              <a:off x="7858199" y="6126083"/>
              <a:ext cx="102290" cy="10229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4338"/>
              <a:endParaRPr lang="zh-CN" altLang="en-US" sz="1400">
                <a:solidFill>
                  <a:prstClr val="white"/>
                </a:solidFill>
                <a:latin typeface="Franklin Gothic Medium Cond" panose="020B060603040202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52672B5E-B254-49BD-A061-88EADCBF71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27413" y="1847298"/>
            <a:ext cx="5134368" cy="5015883"/>
          </a:xfrm>
          <a:prstGeom prst="round2DiagRect">
            <a:avLst>
              <a:gd name="adj1" fmla="val 28702"/>
              <a:gd name="adj2" fmla="val 0"/>
            </a:avLst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6E41A38-558E-479E-B938-1EC0F0EF5ABC}"/>
              </a:ext>
            </a:extLst>
          </p:cNvPr>
          <p:cNvSpPr/>
          <p:nvPr/>
        </p:nvSpPr>
        <p:spPr>
          <a:xfrm>
            <a:off x="217607" y="6588697"/>
            <a:ext cx="31383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sz="1200" dirty="0" err="1">
                <a:solidFill>
                  <a:schemeClr val="bg1"/>
                </a:solidFill>
              </a:rPr>
              <a:t>Sumber</a:t>
            </a:r>
            <a:r>
              <a:rPr lang="en-ID" sz="1200" dirty="0">
                <a:solidFill>
                  <a:schemeClr val="bg1"/>
                </a:solidFill>
              </a:rPr>
              <a:t> </a:t>
            </a:r>
            <a:r>
              <a:rPr lang="en-ID" sz="1200" dirty="0" err="1">
                <a:solidFill>
                  <a:schemeClr val="bg1"/>
                </a:solidFill>
              </a:rPr>
              <a:t>gambar</a:t>
            </a:r>
            <a:r>
              <a:rPr lang="en-ID" sz="1200" dirty="0">
                <a:solidFill>
                  <a:schemeClr val="bg1"/>
                </a:solidFill>
              </a:rPr>
              <a:t>: https://posmetropadang.co.id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69156B-D681-4143-B077-323F95EEF8C5}"/>
              </a:ext>
            </a:extLst>
          </p:cNvPr>
          <p:cNvSpPr/>
          <p:nvPr/>
        </p:nvSpPr>
        <p:spPr>
          <a:xfrm>
            <a:off x="4806955" y="445675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ID" b="1" dirty="0">
                <a:solidFill>
                  <a:schemeClr val="bg1"/>
                </a:solidFill>
                <a:latin typeface="Calibri" panose="020F0502020204030204" pitchFamily="34" charset="0"/>
              </a:rPr>
              <a:t>Dialog Kota Digital </a:t>
            </a:r>
            <a:r>
              <a:rPr lang="en-ID" b="1" dirty="0" err="1">
                <a:solidFill>
                  <a:schemeClr val="bg1"/>
                </a:solidFill>
                <a:latin typeface="Calibri" panose="020F0502020204030204" pitchFamily="34" charset="0"/>
              </a:rPr>
              <a:t>Bahagia</a:t>
            </a:r>
            <a:r>
              <a:rPr lang="en-ID" b="1" dirty="0">
                <a:solidFill>
                  <a:schemeClr val="bg1"/>
                </a:solidFill>
                <a:latin typeface="Calibri" panose="020F0502020204030204" pitchFamily="34" charset="0"/>
              </a:rPr>
              <a:t> “Kota yang </a:t>
            </a:r>
            <a:r>
              <a:rPr lang="en-ID" b="1" dirty="0" err="1">
                <a:solidFill>
                  <a:schemeClr val="bg1"/>
                </a:solidFill>
                <a:latin typeface="Calibri" panose="020F0502020204030204" pitchFamily="34" charset="0"/>
              </a:rPr>
              <a:t>Memanusiakan</a:t>
            </a:r>
            <a:r>
              <a:rPr lang="en-ID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ID" b="1" dirty="0" err="1">
                <a:solidFill>
                  <a:schemeClr val="bg1"/>
                </a:solidFill>
                <a:latin typeface="Calibri" panose="020F0502020204030204" pitchFamily="34" charset="0"/>
              </a:rPr>
              <a:t>Manusia</a:t>
            </a:r>
            <a:r>
              <a:rPr lang="en-ID" b="1" dirty="0">
                <a:solidFill>
                  <a:schemeClr val="bg1"/>
                </a:solidFill>
                <a:latin typeface="Calibri" panose="020F0502020204030204" pitchFamily="34" charset="0"/>
              </a:rPr>
              <a:t>” </a:t>
            </a:r>
            <a:endParaRPr lang="en-ID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681390"/>
      </p:ext>
    </p:extLst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CFDA25-9203-4F85-AA0B-E0B6F9A660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0E509E-B1C2-4DA8-9574-11ADB5058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EA908-BA59-4183-8648-53219FC00D5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98FD89F-1C65-40B8-8514-CC82E7EFA6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8820049"/>
              </p:ext>
            </p:extLst>
          </p:nvPr>
        </p:nvGraphicFramePr>
        <p:xfrm>
          <a:off x="-45720" y="79416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5846DDC-98F5-4474-9235-8C4B6A0E70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6064645"/>
              </p:ext>
            </p:extLst>
          </p:nvPr>
        </p:nvGraphicFramePr>
        <p:xfrm>
          <a:off x="-99060" y="360403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278D0DD-2996-49DA-B217-17D8BADAD6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2678806"/>
              </p:ext>
            </p:extLst>
          </p:nvPr>
        </p:nvGraphicFramePr>
        <p:xfrm>
          <a:off x="4572000" y="78082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C566E02B-2092-4C68-B19F-4E1C51D684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8260085"/>
              </p:ext>
            </p:extLst>
          </p:nvPr>
        </p:nvGraphicFramePr>
        <p:xfrm>
          <a:off x="4541520" y="365356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0478640D-2C1F-49DB-A926-5670DF807E15}"/>
              </a:ext>
            </a:extLst>
          </p:cNvPr>
          <p:cNvSpPr txBox="1">
            <a:spLocks/>
          </p:cNvSpPr>
          <p:nvPr/>
        </p:nvSpPr>
        <p:spPr>
          <a:xfrm>
            <a:off x="628650" y="136523"/>
            <a:ext cx="7886700" cy="598102"/>
          </a:xfrm>
          <a:prstGeom prst="rect">
            <a:avLst/>
          </a:prstGeom>
        </p:spPr>
        <p:txBody>
          <a:bodyPr vert="horz" lIns="68453" tIns="34289" rIns="68453" bIns="34289" rtlCol="0" anchor="ctr">
            <a:normAutofit/>
          </a:bodyPr>
          <a:lstStyle>
            <a:lvl1pPr algn="l" defTabSz="68435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Indikator-Indikator TPB :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215557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28A44-7062-4B73-AC91-6AA12DEE3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6523"/>
            <a:ext cx="7886700" cy="598102"/>
          </a:xfrm>
        </p:spPr>
        <p:txBody>
          <a:bodyPr/>
          <a:lstStyle/>
          <a:p>
            <a:r>
              <a:rPr lang="en-US" dirty="0" err="1"/>
              <a:t>Indikator-Indikator</a:t>
            </a:r>
            <a:r>
              <a:rPr lang="en-US" dirty="0"/>
              <a:t> TPB :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5D7B3-C931-4167-9022-FB892F9446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968E72-A9D6-46FB-AEBC-E0DDF4415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EA908-BA59-4183-8648-53219FC00D5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6DABBEE-01DC-490E-8863-9AB72DA5A843}"/>
              </a:ext>
            </a:extLst>
          </p:cNvPr>
          <p:cNvGraphicFramePr>
            <a:graphicFrameLocks/>
          </p:cNvGraphicFramePr>
          <p:nvPr/>
        </p:nvGraphicFramePr>
        <p:xfrm>
          <a:off x="-51435" y="64198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6122F94-DD5B-4DAD-8071-1E6B1344170E}"/>
              </a:ext>
            </a:extLst>
          </p:cNvPr>
          <p:cNvGraphicFramePr>
            <a:graphicFrameLocks/>
          </p:cNvGraphicFramePr>
          <p:nvPr/>
        </p:nvGraphicFramePr>
        <p:xfrm>
          <a:off x="4596765" y="65722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BA70F3B-E3E9-4C55-A438-7A3FFC6A7D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2925248"/>
              </p:ext>
            </p:extLst>
          </p:nvPr>
        </p:nvGraphicFramePr>
        <p:xfrm>
          <a:off x="4623435" y="341709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8FFDD134-DE5D-4CEF-B19A-685B8F0C2A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1448279"/>
              </p:ext>
            </p:extLst>
          </p:nvPr>
        </p:nvGraphicFramePr>
        <p:xfrm>
          <a:off x="139220" y="352345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977534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19FCC52-9B19-49F4-BB9E-E5C400C9E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merespon</a:t>
            </a:r>
            <a:r>
              <a:rPr lang="en-US" dirty="0"/>
              <a:t> </a:t>
            </a:r>
            <a:r>
              <a:rPr lang="en-US" dirty="0" err="1"/>
              <a:t>Pandemi</a:t>
            </a:r>
            <a:endParaRPr lang="en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065E4C-8D01-4B97-8E89-3C8A3B782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73F9D-166D-4281-9B5A-8D63A7307FC5}" type="slidenum">
              <a:rPr lang="id-ID" smtClean="0">
                <a:solidFill>
                  <a:prstClr val="black"/>
                </a:solidFill>
              </a:rPr>
              <a:pPr/>
              <a:t>12</a:t>
            </a:fld>
            <a:endParaRPr lang="id-ID">
              <a:solidFill>
                <a:prstClr val="black"/>
              </a:solidFill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58FEFAC-A6C9-496F-BB86-AF6B23DF9C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6106177"/>
              </p:ext>
            </p:extLst>
          </p:nvPr>
        </p:nvGraphicFramePr>
        <p:xfrm>
          <a:off x="4527927" y="393987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ECE56E5-6857-4994-B25B-AD57490568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385001"/>
              </p:ext>
            </p:extLst>
          </p:nvPr>
        </p:nvGraphicFramePr>
        <p:xfrm>
          <a:off x="220131" y="127847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EBCD180-87F6-4E07-8A30-8EFF1C8826E9}"/>
              </a:ext>
            </a:extLst>
          </p:cNvPr>
          <p:cNvSpPr txBox="1"/>
          <p:nvPr/>
        </p:nvSpPr>
        <p:spPr>
          <a:xfrm>
            <a:off x="4818574" y="1397675"/>
            <a:ext cx="399070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Survei</a:t>
            </a:r>
            <a:r>
              <a:rPr lang="en-US" dirty="0"/>
              <a:t> </a:t>
            </a:r>
            <a:r>
              <a:rPr lang="en-US" dirty="0" err="1"/>
              <a:t>Sosial</a:t>
            </a:r>
            <a:r>
              <a:rPr lang="en-US" dirty="0"/>
              <a:t> </a:t>
            </a:r>
            <a:r>
              <a:rPr lang="en-US" dirty="0" err="1"/>
              <a:t>Demografi</a:t>
            </a:r>
            <a:r>
              <a:rPr lang="en-US" dirty="0"/>
              <a:t> </a:t>
            </a:r>
            <a:r>
              <a:rPr lang="en-US" dirty="0" err="1"/>
              <a:t>Dampak</a:t>
            </a:r>
            <a:r>
              <a:rPr lang="en-US" dirty="0"/>
              <a:t> Covid-19 ( April 2020 )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Wilayah </a:t>
            </a:r>
            <a:r>
              <a:rPr lang="en-US" dirty="0" err="1"/>
              <a:t>Administratif</a:t>
            </a:r>
            <a:r>
              <a:rPr lang="en-US" dirty="0"/>
              <a:t> Kota dan </a:t>
            </a:r>
            <a:r>
              <a:rPr lang="en-US" dirty="0" err="1"/>
              <a:t>Kabupaten</a:t>
            </a:r>
            <a:r>
              <a:rPr lang="en-US" dirty="0"/>
              <a:t> (proxy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kota</a:t>
            </a:r>
            <a:r>
              <a:rPr lang="en-US" dirty="0"/>
              <a:t> &amp; </a:t>
            </a:r>
            <a:r>
              <a:rPr lang="en-US" dirty="0" err="1"/>
              <a:t>desa</a:t>
            </a:r>
            <a:r>
              <a:rPr lang="en-US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Mayoritas</a:t>
            </a:r>
            <a:r>
              <a:rPr lang="en-US" dirty="0"/>
              <a:t> </a:t>
            </a:r>
            <a:r>
              <a:rPr lang="en-US" dirty="0" err="1"/>
              <a:t>menyikapi</a:t>
            </a:r>
            <a:r>
              <a:rPr lang="en-US" dirty="0"/>
              <a:t> </a:t>
            </a:r>
            <a:r>
              <a:rPr lang="en-US" dirty="0" err="1"/>
              <a:t>Tepat</a:t>
            </a:r>
            <a:r>
              <a:rPr lang="en-US" dirty="0"/>
              <a:t>/</a:t>
            </a:r>
            <a:r>
              <a:rPr lang="en-US" dirty="0" err="1"/>
              <a:t>Proporsional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pandemic C19</a:t>
            </a:r>
            <a:endParaRPr lang="en-ID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0D128A-6B39-404F-8BF1-56FEA44436EF}"/>
              </a:ext>
            </a:extLst>
          </p:cNvPr>
          <p:cNvSpPr txBox="1"/>
          <p:nvPr/>
        </p:nvSpPr>
        <p:spPr>
          <a:xfrm>
            <a:off x="456636" y="4606157"/>
            <a:ext cx="39907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Survei</a:t>
            </a:r>
            <a:r>
              <a:rPr lang="en-US" dirty="0"/>
              <a:t> </a:t>
            </a:r>
            <a:r>
              <a:rPr lang="en-US" dirty="0" err="1"/>
              <a:t>Perilaku</a:t>
            </a:r>
            <a:r>
              <a:rPr lang="en-US" dirty="0"/>
              <a:t> Masyarakat di Masa </a:t>
            </a:r>
            <a:r>
              <a:rPr lang="en-US" dirty="0" err="1"/>
              <a:t>Pandemi</a:t>
            </a:r>
            <a:r>
              <a:rPr lang="en-US" dirty="0"/>
              <a:t> Covid-19 ( Sept. 2020 )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Mayoritas</a:t>
            </a:r>
            <a:r>
              <a:rPr lang="en-US" dirty="0"/>
              <a:t> </a:t>
            </a:r>
            <a:r>
              <a:rPr lang="en-US" dirty="0" err="1"/>
              <a:t>menyikapinya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menerapkan</a:t>
            </a:r>
            <a:r>
              <a:rPr lang="en-US" dirty="0"/>
              <a:t> protocol </a:t>
            </a:r>
            <a:r>
              <a:rPr lang="en-US" dirty="0" err="1"/>
              <a:t>kesehatan</a:t>
            </a:r>
            <a:r>
              <a:rPr lang="en-US" dirty="0"/>
              <a:t> yang </a:t>
            </a:r>
            <a:r>
              <a:rPr lang="en-US" dirty="0" err="1"/>
              <a:t>ketat</a:t>
            </a:r>
            <a:endParaRPr lang="en-ID" dirty="0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7C2C325B-C86C-4757-A828-DB35EDEF442A}"/>
              </a:ext>
            </a:extLst>
          </p:cNvPr>
          <p:cNvSpPr/>
          <p:nvPr/>
        </p:nvSpPr>
        <p:spPr>
          <a:xfrm rot="16200000">
            <a:off x="4485692" y="1483983"/>
            <a:ext cx="471196" cy="29858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166BC991-63BC-413E-93D6-32E982556E33}"/>
              </a:ext>
            </a:extLst>
          </p:cNvPr>
          <p:cNvSpPr/>
          <p:nvPr/>
        </p:nvSpPr>
        <p:spPr>
          <a:xfrm rot="5400000" flipH="1">
            <a:off x="4116596" y="4624510"/>
            <a:ext cx="471196" cy="29858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430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72FDC4-E458-477E-9F5D-9DFC2C89D1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388" y="299126"/>
            <a:ext cx="3879130" cy="643172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F57F1BB-9ABE-4499-9461-614084F28471}"/>
              </a:ext>
            </a:extLst>
          </p:cNvPr>
          <p:cNvSpPr/>
          <p:nvPr/>
        </p:nvSpPr>
        <p:spPr>
          <a:xfrm>
            <a:off x="4376057" y="6160715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D" sz="1400" dirty="0"/>
              <a:t>https://www.ipsos.com/en/global-happiness-study-2020</a:t>
            </a:r>
          </a:p>
        </p:txBody>
      </p:sp>
    </p:spTree>
    <p:extLst>
      <p:ext uri="{BB962C8B-B14F-4D97-AF65-F5344CB8AC3E}">
        <p14:creationId xmlns:p14="http://schemas.microsoft.com/office/powerpoint/2010/main" val="167308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68CFFDB-BABB-4288-AAF0-B9E1D7D96EF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Tren</a:t>
            </a:r>
            <a:r>
              <a:rPr lang="en-US" dirty="0"/>
              <a:t> </a:t>
            </a:r>
            <a:r>
              <a:rPr lang="en-US" dirty="0" err="1"/>
              <a:t>capaian</a:t>
            </a:r>
            <a:r>
              <a:rPr lang="en-US" dirty="0"/>
              <a:t> TPB </a:t>
            </a:r>
            <a:r>
              <a:rPr lang="en-US" dirty="0" err="1"/>
              <a:t>menunjukkan</a:t>
            </a:r>
            <a:r>
              <a:rPr lang="en-US" dirty="0"/>
              <a:t> </a:t>
            </a:r>
            <a:r>
              <a:rPr lang="en-US" dirty="0" err="1"/>
              <a:t>peningkatan</a:t>
            </a:r>
            <a:r>
              <a:rPr lang="en-US" dirty="0"/>
              <a:t> </a:t>
            </a:r>
            <a:r>
              <a:rPr lang="en-US" dirty="0" err="1"/>
              <a:t>sampai</a:t>
            </a:r>
            <a:r>
              <a:rPr lang="en-US" dirty="0"/>
              <a:t> 2019 pada </a:t>
            </a:r>
            <a:r>
              <a:rPr lang="en-US" dirty="0" err="1"/>
              <a:t>beberapa</a:t>
            </a:r>
            <a:r>
              <a:rPr lang="en-US" dirty="0"/>
              <a:t> indicator, </a:t>
            </a:r>
            <a:r>
              <a:rPr lang="en-US" dirty="0" err="1"/>
              <a:t>menurut</a:t>
            </a:r>
            <a:r>
              <a:rPr lang="en-US" dirty="0"/>
              <a:t> </a:t>
            </a:r>
            <a:r>
              <a:rPr lang="en-US" dirty="0" err="1"/>
              <a:t>wilayah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tinggal</a:t>
            </a:r>
            <a:r>
              <a:rPr lang="en-US" dirty="0"/>
              <a:t> (</a:t>
            </a:r>
            <a:r>
              <a:rPr lang="en-US" dirty="0" err="1"/>
              <a:t>Perkotaan</a:t>
            </a:r>
            <a:r>
              <a:rPr lang="en-US" dirty="0"/>
              <a:t> &amp; </a:t>
            </a:r>
            <a:r>
              <a:rPr lang="en-US" dirty="0" err="1"/>
              <a:t>Perdesaan</a:t>
            </a:r>
            <a:r>
              <a:rPr lang="en-US" dirty="0"/>
              <a:t>).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 </a:t>
            </a:r>
            <a:r>
              <a:rPr lang="en-US" dirty="0" err="1"/>
              <a:t>Perkotaan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.</a:t>
            </a:r>
          </a:p>
          <a:p>
            <a:r>
              <a:rPr lang="en-US" dirty="0"/>
              <a:t>Di </a:t>
            </a:r>
            <a:r>
              <a:rPr lang="en-US" dirty="0" err="1"/>
              <a:t>tahun</a:t>
            </a:r>
            <a:r>
              <a:rPr lang="en-US" dirty="0"/>
              <a:t> 2017, </a:t>
            </a:r>
            <a:r>
              <a:rPr lang="en-US" dirty="0" err="1"/>
              <a:t>masyarakat</a:t>
            </a:r>
            <a:r>
              <a:rPr lang="en-US" dirty="0"/>
              <a:t> yang </a:t>
            </a:r>
            <a:r>
              <a:rPr lang="en-US" dirty="0" err="1"/>
              <a:t>tinggal</a:t>
            </a:r>
            <a:r>
              <a:rPr lang="en-US" dirty="0"/>
              <a:t> di </a:t>
            </a:r>
            <a:r>
              <a:rPr lang="en-US" dirty="0" err="1"/>
              <a:t>Perkotaan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Indeks</a:t>
            </a:r>
            <a:r>
              <a:rPr lang="en-US" dirty="0"/>
              <a:t> </a:t>
            </a:r>
            <a:r>
              <a:rPr lang="en-US" dirty="0" err="1"/>
              <a:t>Kebahagiaan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dibanding</a:t>
            </a:r>
            <a:r>
              <a:rPr lang="en-US" dirty="0"/>
              <a:t> yang </a:t>
            </a:r>
            <a:r>
              <a:rPr lang="en-US" dirty="0" err="1"/>
              <a:t>tinggal</a:t>
            </a:r>
            <a:r>
              <a:rPr lang="en-US" dirty="0"/>
              <a:t> di </a:t>
            </a:r>
            <a:r>
              <a:rPr lang="en-US" dirty="0" err="1"/>
              <a:t>Perdesaan</a:t>
            </a:r>
            <a:endParaRPr lang="en-US" dirty="0"/>
          </a:p>
          <a:p>
            <a:r>
              <a:rPr lang="en-US" dirty="0"/>
              <a:t>Masyarakat </a:t>
            </a:r>
            <a:r>
              <a:rPr lang="en-US" dirty="0" err="1"/>
              <a:t>usia</a:t>
            </a:r>
            <a:r>
              <a:rPr lang="en-US" dirty="0"/>
              <a:t> </a:t>
            </a:r>
            <a:r>
              <a:rPr lang="en-US" dirty="0" err="1"/>
              <a:t>remaja</a:t>
            </a:r>
            <a:r>
              <a:rPr lang="en-US" dirty="0"/>
              <a:t> di </a:t>
            </a:r>
            <a:r>
              <a:rPr lang="en-US" dirty="0" err="1"/>
              <a:t>Perkotaan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Ketrampilan</a:t>
            </a:r>
            <a:r>
              <a:rPr lang="en-US" dirty="0"/>
              <a:t> TIK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dibanding</a:t>
            </a:r>
            <a:r>
              <a:rPr lang="en-US" dirty="0"/>
              <a:t> yang </a:t>
            </a:r>
            <a:r>
              <a:rPr lang="en-US" dirty="0" err="1"/>
              <a:t>tinggal</a:t>
            </a:r>
            <a:r>
              <a:rPr lang="en-US" dirty="0"/>
              <a:t> di </a:t>
            </a:r>
            <a:r>
              <a:rPr lang="en-US" dirty="0" err="1"/>
              <a:t>Perdesaan</a:t>
            </a:r>
            <a:endParaRPr lang="en-US" dirty="0"/>
          </a:p>
          <a:p>
            <a:r>
              <a:rPr lang="en-US" dirty="0" err="1"/>
              <a:t>Menyikapi</a:t>
            </a:r>
            <a:r>
              <a:rPr lang="en-US" dirty="0"/>
              <a:t> </a:t>
            </a:r>
            <a:r>
              <a:rPr lang="en-US" dirty="0" err="1"/>
              <a:t>Pandemi</a:t>
            </a:r>
            <a:r>
              <a:rPr lang="en-US" dirty="0"/>
              <a:t>, </a:t>
            </a:r>
            <a:r>
              <a:rPr lang="en-US" dirty="0" err="1"/>
              <a:t>perilaku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di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lokasi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tinggal</a:t>
            </a:r>
            <a:r>
              <a:rPr lang="en-US" dirty="0"/>
              <a:t> </a:t>
            </a:r>
            <a:r>
              <a:rPr lang="en-US" dirty="0" err="1"/>
              <a:t>relatif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dan </a:t>
            </a:r>
            <a:r>
              <a:rPr lang="en-US" dirty="0" err="1"/>
              <a:t>proporsional</a:t>
            </a:r>
            <a:endParaRPr lang="en-ID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415025D-3593-4F2E-9B7D-F28E7AA1E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Kesimpulan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Statistik</a:t>
            </a:r>
            <a:endParaRPr lang="en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31BBB6-96B2-48B3-8413-872C75A35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73F9D-166D-4281-9B5A-8D63A7307FC5}" type="slidenum">
              <a:rPr lang="id-ID" smtClean="0">
                <a:solidFill>
                  <a:prstClr val="black"/>
                </a:solidFill>
              </a:rPr>
              <a:pPr/>
              <a:t>14</a:t>
            </a:fld>
            <a:endParaRPr lang="id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42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0E0B91A-6D26-4E1C-84CB-FBFB2BC8D2A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Global survey* di 26 negara </a:t>
            </a:r>
            <a:r>
              <a:rPr lang="en-US" dirty="0" err="1"/>
              <a:t>menyimpulkan</a:t>
            </a:r>
            <a:r>
              <a:rPr lang="en-US" dirty="0"/>
              <a:t> </a:t>
            </a:r>
            <a:r>
              <a:rPr lang="en-US" dirty="0" err="1"/>
              <a:t>pandemi</a:t>
            </a:r>
            <a:r>
              <a:rPr lang="en-US" dirty="0"/>
              <a:t> </a:t>
            </a:r>
            <a:r>
              <a:rPr lang="en-US" dirty="0" err="1"/>
              <a:t>berdampak</a:t>
            </a:r>
            <a:r>
              <a:rPr lang="en-US" dirty="0"/>
              <a:t> pada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kepuasan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individu</a:t>
            </a:r>
            <a:endParaRPr lang="en-US" dirty="0"/>
          </a:p>
          <a:p>
            <a:r>
              <a:rPr lang="en-US" dirty="0"/>
              <a:t>Negara yang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terdampak</a:t>
            </a:r>
            <a:r>
              <a:rPr lang="en-US" dirty="0"/>
              <a:t> C19, </a:t>
            </a:r>
            <a:r>
              <a:rPr lang="en-US" dirty="0" err="1"/>
              <a:t>umumnya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bahagia</a:t>
            </a:r>
            <a:r>
              <a:rPr lang="en-US" dirty="0"/>
              <a:t> </a:t>
            </a:r>
            <a:r>
              <a:rPr lang="en-US" dirty="0" err="1"/>
              <a:t>dibanding</a:t>
            </a:r>
            <a:r>
              <a:rPr lang="en-US" dirty="0"/>
              <a:t> negara yang </a:t>
            </a:r>
            <a:r>
              <a:rPr lang="en-US" dirty="0" err="1"/>
              <a:t>dampaknya</a:t>
            </a:r>
            <a:r>
              <a:rPr lang="en-US" dirty="0"/>
              <a:t> </a:t>
            </a:r>
            <a:r>
              <a:rPr lang="en-US" dirty="0" err="1"/>
              <a:t>rendah</a:t>
            </a:r>
            <a:r>
              <a:rPr lang="en-US" dirty="0"/>
              <a:t> </a:t>
            </a:r>
            <a:r>
              <a:rPr lang="en-US" sz="3000" dirty="0"/>
              <a:t>(death rates from the disease)</a:t>
            </a:r>
          </a:p>
          <a:p>
            <a:r>
              <a:rPr lang="en-US" dirty="0"/>
              <a:t>Masyarakat yang </a:t>
            </a:r>
            <a:r>
              <a:rPr lang="en-US" dirty="0" err="1"/>
              <a:t>tinggal</a:t>
            </a:r>
            <a:r>
              <a:rPr lang="en-US" dirty="0"/>
              <a:t> di negara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yang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dipercaya</a:t>
            </a:r>
            <a:r>
              <a:rPr lang="en-US" dirty="0"/>
              <a:t>, </a:t>
            </a:r>
            <a:r>
              <a:rPr lang="en-US" dirty="0" err="1"/>
              <a:t>cenderung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kepuasan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, dan </a:t>
            </a:r>
            <a:r>
              <a:rPr lang="en-US" dirty="0" err="1"/>
              <a:t>sebaliknya</a:t>
            </a:r>
            <a:r>
              <a:rPr lang="en-US" dirty="0"/>
              <a:t>.</a:t>
            </a:r>
          </a:p>
          <a:p>
            <a:r>
              <a:rPr lang="en-US" dirty="0" err="1"/>
              <a:t>Penduduk</a:t>
            </a:r>
            <a:r>
              <a:rPr lang="en-US" dirty="0"/>
              <a:t> </a:t>
            </a:r>
            <a:r>
              <a:rPr lang="en-US" dirty="0" err="1"/>
              <a:t>muda</a:t>
            </a:r>
            <a:r>
              <a:rPr lang="en-US" dirty="0"/>
              <a:t> paling </a:t>
            </a:r>
            <a:r>
              <a:rPr lang="en-US" dirty="0" err="1"/>
              <a:t>rendah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kepuasan</a:t>
            </a:r>
            <a:r>
              <a:rPr lang="en-US" dirty="0"/>
              <a:t> </a:t>
            </a:r>
            <a:r>
              <a:rPr lang="en-US" dirty="0" err="1"/>
              <a:t>hidupnya</a:t>
            </a:r>
            <a:r>
              <a:rPr lang="en-US" dirty="0"/>
              <a:t>. </a:t>
            </a:r>
            <a:r>
              <a:rPr lang="en-US" dirty="0" err="1"/>
              <a:t>Kontras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masa </a:t>
            </a:r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/>
              <a:t>pandemi</a:t>
            </a:r>
            <a:r>
              <a:rPr lang="en-US" dirty="0"/>
              <a:t>. </a:t>
            </a:r>
          </a:p>
          <a:p>
            <a:pPr marL="358775" indent="0">
              <a:buNone/>
            </a:pPr>
            <a:r>
              <a:rPr lang="en-US" sz="1600" dirty="0"/>
              <a:t>(*</a:t>
            </a:r>
            <a:r>
              <a:rPr lang="en-US" sz="1600" dirty="0" err="1"/>
              <a:t>Laporan</a:t>
            </a:r>
            <a:r>
              <a:rPr lang="en-US" sz="1600" dirty="0"/>
              <a:t> Imperial College’s London’s Institute of Global Health Innovation; Sustainable Development Solutions Network (SDSN) dan the World Happiness Report (WHR))</a:t>
            </a:r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18C382A-15AC-47FA-9500-A4D884EE7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Catatan</a:t>
            </a:r>
            <a:endParaRPr lang="en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AF2914-2493-480C-86D5-F347C0990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73F9D-166D-4281-9B5A-8D63A7307FC5}" type="slidenum">
              <a:rPr lang="id-ID" smtClean="0">
                <a:solidFill>
                  <a:prstClr val="black"/>
                </a:solidFill>
              </a:rPr>
              <a:pPr/>
              <a:t>15</a:t>
            </a:fld>
            <a:endParaRPr lang="id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946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1501"/>
          <a:stretch/>
        </p:blipFill>
        <p:spPr>
          <a:xfrm>
            <a:off x="-17512" y="3657600"/>
            <a:ext cx="9161512" cy="3200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10325" y="2722572"/>
            <a:ext cx="3523350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d-ID" sz="3200" b="1" i="1" dirty="0">
                <a:solidFill>
                  <a:srgbClr val="FFFF00"/>
                </a:solidFill>
                <a:latin typeface="Calibri"/>
                <a:cs typeface="Arial" pitchFamily="34" charset="0"/>
              </a:rPr>
              <a:t>www.bps.go.id</a:t>
            </a:r>
            <a:endParaRPr lang="en-US" sz="3200" b="1" i="1" dirty="0">
              <a:solidFill>
                <a:srgbClr val="FFFF00"/>
              </a:solidFill>
              <a:latin typeface="Calibri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72" y="1722901"/>
            <a:ext cx="5688632" cy="10156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d-ID" sz="6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Arial" pitchFamily="34" charset="0"/>
              </a:rPr>
              <a:t>Terima Kasih</a:t>
            </a:r>
          </a:p>
        </p:txBody>
      </p:sp>
      <p:pic>
        <p:nvPicPr>
          <p:cNvPr id="1026" name="Picture 2" descr="C:\Users\bps\Desktop\Template\Icon\png\twitter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233" y="5699758"/>
            <a:ext cx="54864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bps\Desktop\Template\Icon\png\email5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233" y="4222534"/>
            <a:ext cx="54864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bps\Desktop\Template\Icon\png\facebook2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233" y="4961146"/>
            <a:ext cx="54864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bps\Desktop\Template\Icon\png\pin56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878" y="4222534"/>
            <a:ext cx="54864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bps\Desktop\Template\Icon\png\telephone5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878" y="4961146"/>
            <a:ext cx="54864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13681" y="4345373"/>
            <a:ext cx="37198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Jl. Dr. </a:t>
            </a:r>
            <a:r>
              <a:rPr lang="en-US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Sutomo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6-8 Jakarta 10710</a:t>
            </a:r>
          </a:p>
        </p:txBody>
      </p:sp>
      <p:sp>
        <p:nvSpPr>
          <p:cNvPr id="3" name="Rectangle 2"/>
          <p:cNvSpPr/>
          <p:nvPr/>
        </p:nvSpPr>
        <p:spPr>
          <a:xfrm>
            <a:off x="1013681" y="5085975"/>
            <a:ext cx="37198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(021) 3841195, 3842508, 3810291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781213" y="5064203"/>
            <a:ext cx="3134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Badan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Pusat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Statistik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(Page)</a:t>
            </a:r>
          </a:p>
        </p:txBody>
      </p:sp>
      <p:sp>
        <p:nvSpPr>
          <p:cNvPr id="5" name="Rectangle 4"/>
          <p:cNvSpPr/>
          <p:nvPr/>
        </p:nvSpPr>
        <p:spPr>
          <a:xfrm>
            <a:off x="5781213" y="5826576"/>
            <a:ext cx="18036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@</a:t>
            </a:r>
            <a:r>
              <a:rPr lang="en-US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bps_statistics</a:t>
            </a: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81213" y="4323601"/>
            <a:ext cx="19832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bpshq@bps.go.id</a:t>
            </a:r>
          </a:p>
        </p:txBody>
      </p:sp>
      <p:pic>
        <p:nvPicPr>
          <p:cNvPr id="1032" name="Picture 8" descr="C:\Users\bps\Desktop\Template\Icon\telephone124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878" y="5699758"/>
            <a:ext cx="54864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013681" y="5826576"/>
            <a:ext cx="1685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(021) 3857046</a:t>
            </a:r>
          </a:p>
        </p:txBody>
      </p:sp>
    </p:spTree>
    <p:extLst>
      <p:ext uri="{BB962C8B-B14F-4D97-AF65-F5344CB8AC3E}">
        <p14:creationId xmlns:p14="http://schemas.microsoft.com/office/powerpoint/2010/main" val="2189652043"/>
      </p:ext>
    </p:extLst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B01025E-3559-42FB-8E88-2BEF616C9B2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ID" dirty="0"/>
              <a:t>SDG’s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pedoman</a:t>
            </a:r>
            <a:r>
              <a:rPr lang="en-ID" dirty="0"/>
              <a:t> </a:t>
            </a:r>
            <a:r>
              <a:rPr lang="en-ID" dirty="0" err="1"/>
              <a:t>bersama</a:t>
            </a:r>
            <a:r>
              <a:rPr lang="en-ID" dirty="0"/>
              <a:t> yang </a:t>
            </a:r>
            <a:r>
              <a:rPr lang="en-ID" dirty="0" err="1"/>
              <a:t>disusun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inklusif</a:t>
            </a:r>
            <a:r>
              <a:rPr lang="en-ID" dirty="0"/>
              <a:t>, </a:t>
            </a:r>
            <a:r>
              <a:rPr lang="en-ID" dirty="0" err="1"/>
              <a:t>rinci</a:t>
            </a:r>
            <a:r>
              <a:rPr lang="en-ID" dirty="0"/>
              <a:t>, </a:t>
            </a:r>
            <a:r>
              <a:rPr lang="en-ID" dirty="0" err="1"/>
              <a:t>transparan</a:t>
            </a:r>
            <a:r>
              <a:rPr lang="en-ID" dirty="0"/>
              <a:t>, </a:t>
            </a:r>
            <a:r>
              <a:rPr lang="en-ID" dirty="0" err="1"/>
              <a:t>terukur</a:t>
            </a:r>
            <a:r>
              <a:rPr lang="en-ID" dirty="0"/>
              <a:t> dan </a:t>
            </a:r>
            <a:r>
              <a:rPr lang="en-ID" dirty="0" err="1"/>
              <a:t>akuntabel</a:t>
            </a:r>
            <a:r>
              <a:rPr lang="en-ID" dirty="0"/>
              <a:t>,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mencapai</a:t>
            </a:r>
            <a:r>
              <a:rPr lang="en-ID" dirty="0"/>
              <a:t> 17 </a:t>
            </a:r>
            <a:r>
              <a:rPr lang="en-ID" dirty="0" err="1"/>
              <a:t>tujuan</a:t>
            </a:r>
            <a:r>
              <a:rPr lang="en-ID" dirty="0"/>
              <a:t> dan 169 target SDG's yang </a:t>
            </a:r>
            <a:r>
              <a:rPr lang="en-ID" dirty="0" err="1"/>
              <a:t>mencakup</a:t>
            </a:r>
            <a:r>
              <a:rPr lang="en-ID" dirty="0"/>
              <a:t> </a:t>
            </a:r>
            <a:r>
              <a:rPr lang="en-ID" dirty="0" err="1"/>
              <a:t>dimensi</a:t>
            </a:r>
            <a:r>
              <a:rPr lang="en-ID" dirty="0"/>
              <a:t> </a:t>
            </a:r>
            <a:r>
              <a:rPr lang="en-ID" dirty="0" err="1"/>
              <a:t>sosial</a:t>
            </a:r>
            <a:r>
              <a:rPr lang="en-ID" dirty="0"/>
              <a:t>, </a:t>
            </a:r>
            <a:r>
              <a:rPr lang="en-ID" dirty="0" err="1"/>
              <a:t>ekonomi</a:t>
            </a:r>
            <a:r>
              <a:rPr lang="en-ID" dirty="0"/>
              <a:t>, </a:t>
            </a:r>
            <a:r>
              <a:rPr lang="en-ID" dirty="0" err="1"/>
              <a:t>lingkungan</a:t>
            </a:r>
            <a:r>
              <a:rPr lang="en-ID" dirty="0"/>
              <a:t>, </a:t>
            </a:r>
            <a:r>
              <a:rPr lang="en-ID" dirty="0" err="1"/>
              <a:t>serta</a:t>
            </a:r>
            <a:r>
              <a:rPr lang="en-ID" dirty="0"/>
              <a:t> </a:t>
            </a:r>
            <a:r>
              <a:rPr lang="en-ID" dirty="0" err="1"/>
              <a:t>hukum</a:t>
            </a:r>
            <a:r>
              <a:rPr lang="en-ID" dirty="0"/>
              <a:t> dan tata </a:t>
            </a:r>
            <a:r>
              <a:rPr lang="en-ID" dirty="0" err="1"/>
              <a:t>kelola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terintegrasi</a:t>
            </a:r>
            <a:endParaRPr lang="en-ID" dirty="0"/>
          </a:p>
          <a:p>
            <a:r>
              <a:rPr lang="en-ID" dirty="0"/>
              <a:t>SDG’s </a:t>
            </a:r>
            <a:r>
              <a:rPr lang="en-ID" dirty="0" err="1"/>
              <a:t>sebagai</a:t>
            </a:r>
            <a:r>
              <a:rPr lang="en-ID" dirty="0"/>
              <a:t> model </a:t>
            </a:r>
            <a:r>
              <a:rPr lang="en-ID" dirty="0" err="1"/>
              <a:t>perencanaan</a:t>
            </a:r>
            <a:r>
              <a:rPr lang="en-ID" dirty="0"/>
              <a:t> </a:t>
            </a:r>
            <a:r>
              <a:rPr lang="en-ID" dirty="0" err="1"/>
              <a:t>dikerjakan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intensif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memenuhi</a:t>
            </a:r>
            <a:r>
              <a:rPr lang="en-ID" dirty="0"/>
              <a:t> </a:t>
            </a:r>
            <a:r>
              <a:rPr lang="en-ID" dirty="0" err="1"/>
              <a:t>capaian</a:t>
            </a:r>
            <a:r>
              <a:rPr lang="en-ID" dirty="0"/>
              <a:t> 319 </a:t>
            </a:r>
            <a:r>
              <a:rPr lang="en-ID" dirty="0" err="1"/>
              <a:t>indikator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banyak</a:t>
            </a:r>
            <a:r>
              <a:rPr lang="en-ID" dirty="0"/>
              <a:t> </a:t>
            </a:r>
            <a:r>
              <a:rPr lang="en-ID" dirty="0" err="1"/>
              <a:t>kegiatan</a:t>
            </a:r>
            <a:r>
              <a:rPr lang="en-ID" dirty="0"/>
              <a:t> </a:t>
            </a:r>
            <a:r>
              <a:rPr lang="en-ID" dirty="0" err="1"/>
              <a:t>nyata</a:t>
            </a:r>
            <a:r>
              <a:rPr lang="en-ID" dirty="0"/>
              <a:t>. Agar agenda </a:t>
            </a:r>
            <a:r>
              <a:rPr lang="en-ID" dirty="0" err="1"/>
              <a:t>pembangunan</a:t>
            </a:r>
            <a:r>
              <a:rPr lang="en-ID" dirty="0"/>
              <a:t> </a:t>
            </a:r>
            <a:r>
              <a:rPr lang="en-ID" dirty="0" err="1"/>
              <a:t>nasional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konkret</a:t>
            </a:r>
            <a:r>
              <a:rPr lang="en-ID" dirty="0"/>
              <a:t> </a:t>
            </a:r>
            <a:r>
              <a:rPr lang="en-ID" dirty="0" err="1"/>
              <a:t>berkontribusi</a:t>
            </a:r>
            <a:r>
              <a:rPr lang="en-ID" dirty="0"/>
              <a:t> </a:t>
            </a:r>
            <a:r>
              <a:rPr lang="en-ID" dirty="0" err="1"/>
              <a:t>signifikan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pencapaian</a:t>
            </a:r>
            <a:r>
              <a:rPr lang="en-ID" dirty="0"/>
              <a:t> agenda </a:t>
            </a:r>
            <a:r>
              <a:rPr lang="en-ID" dirty="0" err="1"/>
              <a:t>pembangunan</a:t>
            </a:r>
            <a:r>
              <a:rPr lang="en-ID" dirty="0"/>
              <a:t> global.</a:t>
            </a:r>
          </a:p>
          <a:p>
            <a:r>
              <a:rPr lang="en-ID" dirty="0"/>
              <a:t>Setelah </a:t>
            </a:r>
            <a:r>
              <a:rPr lang="en-ID" dirty="0" err="1"/>
              <a:t>tingkat</a:t>
            </a:r>
            <a:r>
              <a:rPr lang="en-ID" dirty="0"/>
              <a:t> </a:t>
            </a:r>
            <a:r>
              <a:rPr lang="en-ID" dirty="0" err="1"/>
              <a:t>kesejahteraan</a:t>
            </a:r>
            <a:r>
              <a:rPr lang="en-ID" dirty="0"/>
              <a:t> </a:t>
            </a:r>
            <a:r>
              <a:rPr lang="en-ID" dirty="0" err="1"/>
              <a:t>masyarakat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tercipta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tagline “</a:t>
            </a:r>
            <a:r>
              <a:rPr lang="en-ID" i="1" dirty="0"/>
              <a:t>no one left behind</a:t>
            </a:r>
            <a:r>
              <a:rPr lang="en-ID" dirty="0"/>
              <a:t>”, </a:t>
            </a:r>
            <a:r>
              <a:rPr lang="en-ID" dirty="0" err="1"/>
              <a:t>selanjutnya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mencapai</a:t>
            </a:r>
            <a:r>
              <a:rPr lang="en-ID" dirty="0"/>
              <a:t> </a:t>
            </a:r>
            <a:r>
              <a:rPr lang="en-ID" dirty="0" err="1"/>
              <a:t>tingkat</a:t>
            </a:r>
            <a:r>
              <a:rPr lang="en-ID" dirty="0"/>
              <a:t> </a:t>
            </a:r>
            <a:r>
              <a:rPr lang="en-ID" dirty="0" err="1"/>
              <a:t>kebahagiaan</a:t>
            </a:r>
            <a:r>
              <a:rPr lang="en-ID" dirty="0"/>
              <a:t>. (dan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itu</a:t>
            </a:r>
            <a:r>
              <a:rPr lang="en-ID" dirty="0"/>
              <a:t> </a:t>
            </a:r>
            <a:r>
              <a:rPr lang="en-ID" dirty="0" err="1"/>
              <a:t>diperlukan</a:t>
            </a:r>
            <a:r>
              <a:rPr lang="en-ID" dirty="0"/>
              <a:t>  </a:t>
            </a:r>
            <a:r>
              <a:rPr lang="en-ID" dirty="0" err="1"/>
              <a:t>indikator</a:t>
            </a:r>
            <a:r>
              <a:rPr lang="en-ID" dirty="0"/>
              <a:t> </a:t>
            </a:r>
            <a:r>
              <a:rPr lang="en-ID" dirty="0" err="1"/>
              <a:t>ukur</a:t>
            </a:r>
            <a:r>
              <a:rPr lang="en-ID" dirty="0"/>
              <a:t> </a:t>
            </a:r>
            <a:r>
              <a:rPr lang="en-ID" dirty="0" err="1"/>
              <a:t>seberapa</a:t>
            </a:r>
            <a:r>
              <a:rPr lang="en-ID" dirty="0"/>
              <a:t> </a:t>
            </a:r>
            <a:r>
              <a:rPr lang="en-ID" dirty="0" err="1"/>
              <a:t>bahagia</a:t>
            </a:r>
            <a:r>
              <a:rPr lang="en-ID" dirty="0"/>
              <a:t> </a:t>
            </a:r>
            <a:r>
              <a:rPr lang="en-ID" dirty="0" err="1"/>
              <a:t>masyarakat</a:t>
            </a:r>
            <a:r>
              <a:rPr lang="en-ID" dirty="0"/>
              <a:t> di Indonesia)</a:t>
            </a:r>
          </a:p>
          <a:p>
            <a:r>
              <a:rPr lang="en-US" dirty="0"/>
              <a:t>B</a:t>
            </a:r>
            <a:r>
              <a:rPr lang="en-ID" dirty="0" err="1"/>
              <a:t>agaimana</a:t>
            </a:r>
            <a:r>
              <a:rPr lang="en-ID" dirty="0"/>
              <a:t> </a:t>
            </a:r>
            <a:r>
              <a:rPr lang="en-ID" dirty="0" err="1"/>
              <a:t>dampak</a:t>
            </a:r>
            <a:r>
              <a:rPr lang="en-ID" dirty="0"/>
              <a:t> </a:t>
            </a:r>
            <a:r>
              <a:rPr lang="en-ID" dirty="0" err="1"/>
              <a:t>pandemi</a:t>
            </a:r>
            <a:r>
              <a:rPr lang="en-ID" dirty="0"/>
              <a:t> Covid-19 </a:t>
            </a:r>
            <a:r>
              <a:rPr lang="en-ID" dirty="0" err="1"/>
              <a:t>terhadap</a:t>
            </a:r>
            <a:r>
              <a:rPr lang="en-ID" dirty="0"/>
              <a:t> </a:t>
            </a:r>
            <a:r>
              <a:rPr lang="en-ID" dirty="0" err="1"/>
              <a:t>capaian</a:t>
            </a:r>
            <a:r>
              <a:rPr lang="en-ID" dirty="0"/>
              <a:t> SDGs dan </a:t>
            </a:r>
            <a:r>
              <a:rPr lang="en-ID" dirty="0" err="1"/>
              <a:t>tingkat</a:t>
            </a:r>
            <a:r>
              <a:rPr lang="en-ID" dirty="0"/>
              <a:t> </a:t>
            </a:r>
            <a:r>
              <a:rPr lang="en-ID" dirty="0" err="1"/>
              <a:t>Kebahagiaan</a:t>
            </a:r>
            <a:endParaRPr lang="en-ID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D241019-19D2-4768-9F3A-7120FDC63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Latar</a:t>
            </a:r>
            <a:r>
              <a:rPr lang="en-US" dirty="0"/>
              <a:t> </a:t>
            </a:r>
            <a:r>
              <a:rPr lang="en-US" dirty="0" err="1"/>
              <a:t>Belakang</a:t>
            </a:r>
            <a:endParaRPr lang="en-ID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0BE411-3D1C-4485-BB18-61A2283F8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873F9D-166D-4281-9B5A-8D63A7307FC5}" type="slidenum">
              <a:rPr kumimoji="0" lang="id-ID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id-ID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02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8"/>
          <p:cNvSpPr>
            <a:spLocks noChangeArrowheads="1"/>
          </p:cNvSpPr>
          <p:nvPr/>
        </p:nvSpPr>
        <p:spPr bwMode="auto">
          <a:xfrm>
            <a:off x="193850" y="1144370"/>
            <a:ext cx="8778240" cy="5577840"/>
          </a:xfrm>
          <a:prstGeom prst="rect">
            <a:avLst/>
          </a:prstGeom>
          <a:solidFill>
            <a:schemeClr val="bg1"/>
          </a:solidFill>
          <a:ln w="19050">
            <a:solidFill>
              <a:srgbClr val="33869D"/>
            </a:solidFill>
            <a:prstDash val="sysDash"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Segoe UI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itchFamily="34" charset="0"/>
                <a:ea typeface="微软雅黑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Segoe UI" pitchFamily="34" charset="0"/>
                <a:ea typeface="微软雅黑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Segoe UI" pitchFamily="34" charset="0"/>
                <a:ea typeface="微软雅黑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Segoe UI" pitchFamily="34" charset="0"/>
                <a:ea typeface="微软雅黑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Segoe UI" pitchFamily="34" charset="0"/>
                <a:ea typeface="微软雅黑" pitchFamily="34" charset="-122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5" name="Title 24"/>
          <p:cNvSpPr>
            <a:spLocks noGrp="1"/>
          </p:cNvSpPr>
          <p:nvPr>
            <p:ph type="title"/>
          </p:nvPr>
        </p:nvSpPr>
        <p:spPr>
          <a:xfrm>
            <a:off x="1092204" y="127181"/>
            <a:ext cx="8396874" cy="566738"/>
          </a:xfrm>
        </p:spPr>
        <p:txBody>
          <a:bodyPr>
            <a:noAutofit/>
          </a:bodyPr>
          <a:lstStyle/>
          <a:p>
            <a:r>
              <a:rPr lang="fi-FI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Kota Bahagia dengan Pembangunan Berkelanjutan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5881AC91-A19A-4B6E-AED2-751BC54AFC70}" type="slidenum">
              <a:rPr lang="id-ID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id-ID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2073275" y="2130636"/>
            <a:ext cx="6675120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073275" y="4569036"/>
            <a:ext cx="6675120" cy="0"/>
          </a:xfrm>
          <a:prstGeom prst="line">
            <a:avLst/>
          </a:prstGeom>
          <a:ln w="19050">
            <a:solidFill>
              <a:srgbClr val="33869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8"/>
          <p:cNvSpPr>
            <a:spLocks noChangeArrowheads="1"/>
          </p:cNvSpPr>
          <p:nvPr/>
        </p:nvSpPr>
        <p:spPr bwMode="auto">
          <a:xfrm>
            <a:off x="2110634" y="3761902"/>
            <a:ext cx="6913562" cy="445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b="1" baseline="30000" dirty="0" err="1">
                <a:solidFill>
                  <a:srgbClr val="C0504D"/>
                </a:solidFill>
                <a:latin typeface="Calibri"/>
                <a:ea typeface="Century Gothic" panose="020B0502020202020204" pitchFamily="34" charset="0"/>
                <a:cs typeface="Century Gothic" panose="020B0502020202020204" pitchFamily="34" charset="0"/>
              </a:rPr>
              <a:t>Capaian</a:t>
            </a:r>
            <a:r>
              <a:rPr lang="en-US" altLang="en-US" sz="2800" b="1" baseline="30000" dirty="0">
                <a:solidFill>
                  <a:srgbClr val="C0504D"/>
                </a:solidFill>
                <a:latin typeface="Calibri"/>
                <a:ea typeface="Century Gothic" panose="020B0502020202020204" pitchFamily="34" charset="0"/>
                <a:cs typeface="Century Gothic" panose="020B0502020202020204" pitchFamily="34" charset="0"/>
              </a:rPr>
              <a:t> SDGs pada </a:t>
            </a:r>
            <a:r>
              <a:rPr lang="en-US" altLang="en-US" sz="2800" b="1" baseline="30000" dirty="0" err="1">
                <a:solidFill>
                  <a:srgbClr val="C0504D"/>
                </a:solidFill>
                <a:latin typeface="Calibri"/>
                <a:ea typeface="Century Gothic" panose="020B0502020202020204" pitchFamily="34" charset="0"/>
                <a:cs typeface="Century Gothic" panose="020B0502020202020204" pitchFamily="34" charset="0"/>
              </a:rPr>
              <a:t>daerah</a:t>
            </a:r>
            <a:r>
              <a:rPr lang="en-US" altLang="en-US" sz="2800" b="1" baseline="30000" dirty="0">
                <a:solidFill>
                  <a:srgbClr val="C0504D"/>
                </a:solidFill>
                <a:latin typeface="Calibri"/>
                <a:ea typeface="Century Gothic" panose="020B0502020202020204" pitchFamily="34" charset="0"/>
                <a:cs typeface="Century Gothic" panose="020B0502020202020204" pitchFamily="34" charset="0"/>
              </a:rPr>
              <a:t> </a:t>
            </a:r>
            <a:r>
              <a:rPr lang="en-US" altLang="en-US" sz="2800" b="1" baseline="30000" dirty="0" err="1">
                <a:solidFill>
                  <a:srgbClr val="C0504D"/>
                </a:solidFill>
                <a:latin typeface="Calibri"/>
                <a:ea typeface="Century Gothic" panose="020B0502020202020204" pitchFamily="34" charset="0"/>
                <a:cs typeface="Century Gothic" panose="020B0502020202020204" pitchFamily="34" charset="0"/>
              </a:rPr>
              <a:t>Perkotaan</a:t>
            </a:r>
            <a:endParaRPr lang="en-US" altLang="en-US" sz="1600" dirty="0">
              <a:solidFill>
                <a:srgbClr val="C0504D"/>
              </a:solidFill>
              <a:latin typeface="Calibri"/>
              <a:ea typeface="Century Gothic" panose="020B0502020202020204" pitchFamily="34" charset="0"/>
              <a:cs typeface="Century Gothic" panose="020B0502020202020204" pitchFamily="34" charset="0"/>
            </a:endParaRPr>
          </a:p>
        </p:txBody>
      </p:sp>
      <p:sp>
        <p:nvSpPr>
          <p:cNvPr id="58" name="Rectangle 10"/>
          <p:cNvSpPr>
            <a:spLocks noChangeArrowheads="1"/>
          </p:cNvSpPr>
          <p:nvPr/>
        </p:nvSpPr>
        <p:spPr bwMode="auto">
          <a:xfrm>
            <a:off x="2073275" y="2630818"/>
            <a:ext cx="6159500" cy="445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b="1" baseline="30000" dirty="0" err="1">
                <a:solidFill>
                  <a:srgbClr val="819E44"/>
                </a:solidFill>
                <a:latin typeface="Calibri"/>
                <a:ea typeface="Century Gothic" panose="020B0502020202020204" pitchFamily="34" charset="0"/>
                <a:cs typeface="Century Gothic" panose="020B0502020202020204" pitchFamily="34" charset="0"/>
              </a:rPr>
              <a:t>Indeks</a:t>
            </a:r>
            <a:r>
              <a:rPr lang="en-US" altLang="en-US" sz="2800" b="1" baseline="30000" dirty="0">
                <a:solidFill>
                  <a:srgbClr val="819E44"/>
                </a:solidFill>
                <a:latin typeface="Calibri"/>
                <a:ea typeface="Century Gothic" panose="020B0502020202020204" pitchFamily="34" charset="0"/>
                <a:cs typeface="Century Gothic" panose="020B0502020202020204" pitchFamily="34" charset="0"/>
              </a:rPr>
              <a:t> </a:t>
            </a:r>
            <a:r>
              <a:rPr lang="en-US" altLang="en-US" sz="2800" b="1" baseline="30000" dirty="0" err="1">
                <a:solidFill>
                  <a:srgbClr val="819E44"/>
                </a:solidFill>
                <a:latin typeface="Calibri"/>
                <a:ea typeface="Century Gothic" panose="020B0502020202020204" pitchFamily="34" charset="0"/>
                <a:cs typeface="Century Gothic" panose="020B0502020202020204" pitchFamily="34" charset="0"/>
              </a:rPr>
              <a:t>Kebahagiaan</a:t>
            </a:r>
            <a:r>
              <a:rPr lang="en-US" altLang="en-US" sz="2800" b="1" baseline="30000" dirty="0">
                <a:solidFill>
                  <a:srgbClr val="819E44"/>
                </a:solidFill>
                <a:latin typeface="Calibri"/>
                <a:ea typeface="Century Gothic" panose="020B0502020202020204" pitchFamily="34" charset="0"/>
                <a:cs typeface="Century Gothic" panose="020B0502020202020204" pitchFamily="34" charset="0"/>
              </a:rPr>
              <a:t> di </a:t>
            </a:r>
            <a:r>
              <a:rPr lang="en-US" altLang="en-US" sz="2800" b="1" baseline="30000" dirty="0" err="1">
                <a:solidFill>
                  <a:srgbClr val="819E44"/>
                </a:solidFill>
                <a:latin typeface="Calibri"/>
                <a:ea typeface="Century Gothic" panose="020B0502020202020204" pitchFamily="34" charset="0"/>
                <a:cs typeface="Century Gothic" panose="020B0502020202020204" pitchFamily="34" charset="0"/>
              </a:rPr>
              <a:t>Perkotaan</a:t>
            </a:r>
            <a:endParaRPr lang="en-US" altLang="en-US" sz="1600" dirty="0">
              <a:solidFill>
                <a:srgbClr val="819E44"/>
              </a:solidFill>
              <a:latin typeface="Calibri"/>
              <a:ea typeface="Century Gothic" panose="020B0502020202020204" pitchFamily="34" charset="0"/>
              <a:cs typeface="Century Gothic" panose="020B0502020202020204" pitchFamily="34" charset="0"/>
            </a:endParaRPr>
          </a:p>
        </p:txBody>
      </p:sp>
      <p:sp>
        <p:nvSpPr>
          <p:cNvPr id="59" name="Rectangle 8"/>
          <p:cNvSpPr>
            <a:spLocks noChangeArrowheads="1"/>
          </p:cNvSpPr>
          <p:nvPr/>
        </p:nvSpPr>
        <p:spPr bwMode="auto">
          <a:xfrm>
            <a:off x="2188456" y="4930536"/>
            <a:ext cx="6887845" cy="445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defRPr/>
            </a:pPr>
            <a:r>
              <a:rPr lang="en-US" altLang="en-US" sz="2800" b="1" baseline="30000" dirty="0" err="1">
                <a:solidFill>
                  <a:srgbClr val="4BACC6">
                    <a:lumMod val="75000"/>
                  </a:srgbClr>
                </a:solidFill>
                <a:latin typeface="Calibri"/>
                <a:ea typeface="Century Gothic" panose="020B0502020202020204" pitchFamily="34" charset="0"/>
                <a:cs typeface="Century Gothic" panose="020B0502020202020204" pitchFamily="34" charset="0"/>
              </a:rPr>
              <a:t>Pandemi</a:t>
            </a:r>
            <a:r>
              <a:rPr lang="en-US" altLang="en-US" sz="2800" b="1" baseline="30000" dirty="0">
                <a:solidFill>
                  <a:srgbClr val="4BACC6">
                    <a:lumMod val="75000"/>
                  </a:srgbClr>
                </a:solidFill>
                <a:latin typeface="Calibri"/>
                <a:ea typeface="Century Gothic" panose="020B0502020202020204" pitchFamily="34" charset="0"/>
                <a:cs typeface="Century Gothic" panose="020B0502020202020204" pitchFamily="34" charset="0"/>
              </a:rPr>
              <a:t> Covid-19 di Masyarakat Kota</a:t>
            </a:r>
            <a:endParaRPr lang="en-US" altLang="en-US" sz="1600" i="1" dirty="0">
              <a:solidFill>
                <a:srgbClr val="4BACC6">
                  <a:lumMod val="75000"/>
                </a:srgbClr>
              </a:solidFill>
              <a:latin typeface="Calibri"/>
              <a:ea typeface="Century Gothic" panose="020B0502020202020204" pitchFamily="34" charset="0"/>
              <a:cs typeface="Century Gothic" panose="020B0502020202020204" pitchFamily="34" charset="0"/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>
            <a:off x="2073275" y="3273636"/>
            <a:ext cx="667512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9091BBD1-F6E5-44AF-8ED0-515D137766D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5542" y="2487630"/>
            <a:ext cx="487491" cy="46647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2B29978-E056-4524-8622-BBC8B19B062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69334" y="3633740"/>
            <a:ext cx="487491" cy="46647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9EE1ABE-8D4D-4714-8DCF-B7BF26C6B3B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02556" y="4823393"/>
            <a:ext cx="487491" cy="466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44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8"/>
          <p:cNvSpPr>
            <a:spLocks noChangeArrowheads="1"/>
          </p:cNvSpPr>
          <p:nvPr/>
        </p:nvSpPr>
        <p:spPr bwMode="auto">
          <a:xfrm>
            <a:off x="437768" y="1649228"/>
            <a:ext cx="4206240" cy="3966360"/>
          </a:xfrm>
          <a:prstGeom prst="rect">
            <a:avLst/>
          </a:prstGeom>
          <a:solidFill>
            <a:schemeClr val="bg1"/>
          </a:solidFill>
          <a:ln w="28575">
            <a:solidFill>
              <a:srgbClr val="C0504D"/>
            </a:solidFill>
            <a:prstDash val="sysDash"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Segoe UI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itchFamily="34" charset="0"/>
                <a:ea typeface="微软雅黑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Segoe UI" pitchFamily="34" charset="0"/>
                <a:ea typeface="微软雅黑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Segoe UI" pitchFamily="34" charset="0"/>
                <a:ea typeface="微软雅黑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Segoe UI" pitchFamily="34" charset="0"/>
                <a:ea typeface="微软雅黑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Segoe UI" pitchFamily="34" charset="0"/>
                <a:ea typeface="微软雅黑" pitchFamily="34" charset="-122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white">
                  <a:lumMod val="95000"/>
                </a:prstClr>
              </a:solidFill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15616" y="127257"/>
            <a:ext cx="8280920" cy="566738"/>
          </a:xfrm>
        </p:spPr>
        <p:txBody>
          <a:bodyPr>
            <a:normAutofit/>
          </a:bodyPr>
          <a:lstStyle/>
          <a:p>
            <a:r>
              <a:rPr lang="fi-FI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Kerangka Kerja Indeks Kebahagiaan Indonesia, 2017</a:t>
            </a:r>
            <a:endParaRPr lang="en-A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571337"/>
            <a:ext cx="2133600" cy="365125"/>
          </a:xfr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C3873F9D-166D-4281-9B5A-8D63A7307FC5}" type="slidenum">
              <a:rPr lang="id-ID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id-ID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1" name="组合 37"/>
          <p:cNvGrpSpPr/>
          <p:nvPr/>
        </p:nvGrpSpPr>
        <p:grpSpPr>
          <a:xfrm>
            <a:off x="494513" y="1692519"/>
            <a:ext cx="2465003" cy="822960"/>
            <a:chOff x="1800470" y="2227961"/>
            <a:chExt cx="2465003" cy="822960"/>
          </a:xfrm>
          <a:solidFill>
            <a:srgbClr val="4093DA"/>
          </a:solidFill>
        </p:grpSpPr>
        <p:sp>
          <p:nvSpPr>
            <p:cNvPr id="32" name="任意多边形 38"/>
            <p:cNvSpPr/>
            <p:nvPr/>
          </p:nvSpPr>
          <p:spPr>
            <a:xfrm flipV="1">
              <a:off x="1800470" y="2227961"/>
              <a:ext cx="2465003" cy="822960"/>
            </a:xfrm>
            <a:custGeom>
              <a:avLst/>
              <a:gdLst>
                <a:gd name="connsiteX0" fmla="*/ 0 w 2700000"/>
                <a:gd name="connsiteY0" fmla="*/ 1299162 h 1299162"/>
                <a:gd name="connsiteX1" fmla="*/ 2700000 w 2700000"/>
                <a:gd name="connsiteY1" fmla="*/ 1299162 h 1299162"/>
                <a:gd name="connsiteX2" fmla="*/ 2700000 w 2700000"/>
                <a:gd name="connsiteY2" fmla="*/ 982054 h 1299162"/>
                <a:gd name="connsiteX3" fmla="*/ 2700000 w 2700000"/>
                <a:gd name="connsiteY3" fmla="*/ 927772 h 1299162"/>
                <a:gd name="connsiteX4" fmla="*/ 2700000 w 2700000"/>
                <a:gd name="connsiteY4" fmla="*/ 491027 h 1299162"/>
                <a:gd name="connsiteX5" fmla="*/ 1350000 w 2700000"/>
                <a:gd name="connsiteY5" fmla="*/ 0 h 1299162"/>
                <a:gd name="connsiteX6" fmla="*/ 0 w 2700000"/>
                <a:gd name="connsiteY6" fmla="*/ 491027 h 1299162"/>
                <a:gd name="connsiteX7" fmla="*/ 0 w 2700000"/>
                <a:gd name="connsiteY7" fmla="*/ 927772 h 1299162"/>
                <a:gd name="connsiteX8" fmla="*/ 0 w 2700000"/>
                <a:gd name="connsiteY8" fmla="*/ 982054 h 1299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0000" h="1299162">
                  <a:moveTo>
                    <a:pt x="0" y="1299162"/>
                  </a:moveTo>
                  <a:lnTo>
                    <a:pt x="2700000" y="1299162"/>
                  </a:lnTo>
                  <a:lnTo>
                    <a:pt x="2700000" y="982054"/>
                  </a:lnTo>
                  <a:lnTo>
                    <a:pt x="2700000" y="927772"/>
                  </a:lnTo>
                  <a:lnTo>
                    <a:pt x="2700000" y="491027"/>
                  </a:lnTo>
                  <a:lnTo>
                    <a:pt x="1350000" y="0"/>
                  </a:lnTo>
                  <a:lnTo>
                    <a:pt x="0" y="491027"/>
                  </a:lnTo>
                  <a:lnTo>
                    <a:pt x="0" y="927772"/>
                  </a:lnTo>
                  <a:lnTo>
                    <a:pt x="0" y="982054"/>
                  </a:lnTo>
                  <a:close/>
                </a:path>
              </a:pathLst>
            </a:custGeom>
            <a:solidFill>
              <a:srgbClr val="C0504D"/>
            </a:solidFill>
            <a:ln>
              <a:noFill/>
            </a:ln>
            <a:effectLst>
              <a:outerShdw blurRad="152400" dist="889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33" name="文本框 39"/>
            <p:cNvSpPr txBox="1"/>
            <p:nvPr/>
          </p:nvSpPr>
          <p:spPr>
            <a:xfrm>
              <a:off x="1882139" y="2293728"/>
              <a:ext cx="22308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24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Medium Cond" panose="020B0606030402020204" pitchFamily="34" charset="0"/>
                  <a:cs typeface="Arial" pitchFamily="34" charset="0"/>
                </a:rPr>
                <a:t>KEPUASAN HIDUP</a:t>
              </a:r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-12180" y="981915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800" dirty="0">
                <a:solidFill>
                  <a:srgbClr val="1F497D">
                    <a:lumMod val="50000"/>
                  </a:srgbClr>
                </a:solidFill>
                <a:latin typeface="Franklin Gothic Medium Cond" panose="020B0606030402020204" pitchFamily="34" charset="0"/>
                <a:cs typeface="Arial" pitchFamily="34" charset="0"/>
              </a:rPr>
              <a:t>KEBAHAGIAAN</a:t>
            </a:r>
            <a:r>
              <a:rPr lang="en-GB" sz="2400" dirty="0">
                <a:solidFill>
                  <a:srgbClr val="1F497D">
                    <a:lumMod val="50000"/>
                  </a:srgbClr>
                </a:solidFill>
                <a:latin typeface="Franklin Gothic Medium Cond" panose="020B0606030402020204" pitchFamily="34" charset="0"/>
                <a:cs typeface="Arial" pitchFamily="34" charset="0"/>
              </a:rPr>
              <a:t> </a:t>
            </a:r>
            <a:r>
              <a:rPr lang="en-GB" sz="1400" dirty="0" err="1">
                <a:solidFill>
                  <a:srgbClr val="1F497D">
                    <a:lumMod val="50000"/>
                  </a:srgbClr>
                </a:solidFill>
                <a:latin typeface="Franklin Gothic Medium Cond" panose="020B0606030402020204" pitchFamily="34" charset="0"/>
                <a:cs typeface="Arial" pitchFamily="34" charset="0"/>
              </a:rPr>
              <a:t>mencakup</a:t>
            </a:r>
            <a:r>
              <a:rPr lang="en-GB" sz="1400" dirty="0">
                <a:solidFill>
                  <a:srgbClr val="1F497D">
                    <a:lumMod val="50000"/>
                  </a:srgbClr>
                </a:solidFill>
                <a:latin typeface="Franklin Gothic Medium Cond" panose="020B0606030402020204" pitchFamily="34" charset="0"/>
                <a:cs typeface="Arial" pitchFamily="34" charset="0"/>
              </a:rPr>
              <a:t> 3 </a:t>
            </a:r>
            <a:r>
              <a:rPr lang="en-GB" sz="1400" dirty="0" err="1">
                <a:solidFill>
                  <a:srgbClr val="1F497D">
                    <a:lumMod val="50000"/>
                  </a:srgbClr>
                </a:solidFill>
                <a:latin typeface="Franklin Gothic Medium Cond" panose="020B0606030402020204" pitchFamily="34" charset="0"/>
                <a:cs typeface="Arial" pitchFamily="34" charset="0"/>
              </a:rPr>
              <a:t>dimensi</a:t>
            </a:r>
            <a:r>
              <a:rPr lang="en-GB" sz="1400" dirty="0">
                <a:solidFill>
                  <a:srgbClr val="1F497D">
                    <a:lumMod val="50000"/>
                  </a:srgbClr>
                </a:solidFill>
                <a:latin typeface="Franklin Gothic Medium Cond" panose="020B0606030402020204" pitchFamily="34" charset="0"/>
                <a:cs typeface="Arial" pitchFamily="34" charset="0"/>
              </a:rPr>
              <a:t>, </a:t>
            </a:r>
            <a:r>
              <a:rPr lang="en-GB" sz="1400" dirty="0" err="1">
                <a:solidFill>
                  <a:srgbClr val="1F497D">
                    <a:lumMod val="50000"/>
                  </a:srgbClr>
                </a:solidFill>
                <a:latin typeface="Franklin Gothic Medium Cond" panose="020B0606030402020204" pitchFamily="34" charset="0"/>
                <a:cs typeface="Arial" pitchFamily="34" charset="0"/>
              </a:rPr>
              <a:t>yakni</a:t>
            </a:r>
            <a:r>
              <a:rPr lang="en-GB" sz="1400" dirty="0">
                <a:solidFill>
                  <a:srgbClr val="1F497D">
                    <a:lumMod val="50000"/>
                  </a:srgbClr>
                </a:solidFill>
                <a:latin typeface="Franklin Gothic Medium Cond" panose="020B0606030402020204" pitchFamily="34" charset="0"/>
                <a:cs typeface="Arial" pitchFamily="34" charset="0"/>
              </a:rPr>
              <a:t> </a:t>
            </a:r>
            <a:r>
              <a:rPr lang="en-GB" sz="1400" dirty="0" err="1">
                <a:solidFill>
                  <a:srgbClr val="1F497D">
                    <a:lumMod val="50000"/>
                  </a:srgbClr>
                </a:solidFill>
                <a:latin typeface="Franklin Gothic Medium Cond" panose="020B0606030402020204" pitchFamily="34" charset="0"/>
                <a:cs typeface="Arial" pitchFamily="34" charset="0"/>
              </a:rPr>
              <a:t>Kepuasan</a:t>
            </a:r>
            <a:r>
              <a:rPr lang="en-GB" sz="1400" dirty="0">
                <a:solidFill>
                  <a:srgbClr val="1F497D">
                    <a:lumMod val="50000"/>
                  </a:srgbClr>
                </a:solidFill>
                <a:latin typeface="Franklin Gothic Medium Cond" panose="020B0606030402020204" pitchFamily="34" charset="0"/>
                <a:cs typeface="Arial" pitchFamily="34" charset="0"/>
              </a:rPr>
              <a:t> </a:t>
            </a:r>
            <a:r>
              <a:rPr lang="en-GB" sz="1400" dirty="0" err="1">
                <a:solidFill>
                  <a:srgbClr val="1F497D">
                    <a:lumMod val="50000"/>
                  </a:srgbClr>
                </a:solidFill>
                <a:latin typeface="Franklin Gothic Medium Cond" panose="020B0606030402020204" pitchFamily="34" charset="0"/>
                <a:cs typeface="Arial" pitchFamily="34" charset="0"/>
              </a:rPr>
              <a:t>Hidup</a:t>
            </a:r>
            <a:r>
              <a:rPr lang="en-GB" sz="1400" dirty="0">
                <a:solidFill>
                  <a:srgbClr val="1F497D">
                    <a:lumMod val="50000"/>
                  </a:srgbClr>
                </a:solidFill>
                <a:latin typeface="Franklin Gothic Medium Cond" panose="020B0606030402020204" pitchFamily="34" charset="0"/>
                <a:cs typeface="Arial" pitchFamily="34" charset="0"/>
              </a:rPr>
              <a:t>, </a:t>
            </a:r>
            <a:r>
              <a:rPr lang="en-GB" sz="1400" dirty="0" err="1">
                <a:solidFill>
                  <a:srgbClr val="1F497D">
                    <a:lumMod val="50000"/>
                  </a:srgbClr>
                </a:solidFill>
                <a:latin typeface="Franklin Gothic Medium Cond" panose="020B0606030402020204" pitchFamily="34" charset="0"/>
                <a:cs typeface="Arial" pitchFamily="34" charset="0"/>
              </a:rPr>
              <a:t>Perasaan</a:t>
            </a:r>
            <a:r>
              <a:rPr lang="en-GB" sz="1400" dirty="0">
                <a:solidFill>
                  <a:srgbClr val="1F497D">
                    <a:lumMod val="50000"/>
                  </a:srgbClr>
                </a:solidFill>
                <a:latin typeface="Franklin Gothic Medium Cond" panose="020B0606030402020204" pitchFamily="34" charset="0"/>
                <a:cs typeface="Arial" pitchFamily="34" charset="0"/>
              </a:rPr>
              <a:t> (</a:t>
            </a:r>
            <a:r>
              <a:rPr lang="en-GB" sz="1400" i="1" dirty="0">
                <a:solidFill>
                  <a:srgbClr val="1F497D">
                    <a:lumMod val="50000"/>
                  </a:srgbClr>
                </a:solidFill>
                <a:latin typeface="Franklin Gothic Medium Cond" panose="020B0606030402020204" pitchFamily="34" charset="0"/>
                <a:cs typeface="Arial" pitchFamily="34" charset="0"/>
              </a:rPr>
              <a:t>Affect</a:t>
            </a:r>
            <a:r>
              <a:rPr lang="en-GB" sz="1400" dirty="0">
                <a:solidFill>
                  <a:srgbClr val="1F497D">
                    <a:lumMod val="50000"/>
                  </a:srgbClr>
                </a:solidFill>
                <a:latin typeface="Franklin Gothic Medium Cond" panose="020B0606030402020204" pitchFamily="34" charset="0"/>
                <a:cs typeface="Arial" pitchFamily="34" charset="0"/>
              </a:rPr>
              <a:t>), </a:t>
            </a:r>
            <a:r>
              <a:rPr lang="en-GB" sz="1400" dirty="0" err="1">
                <a:solidFill>
                  <a:srgbClr val="1F497D">
                    <a:lumMod val="50000"/>
                  </a:srgbClr>
                </a:solidFill>
                <a:latin typeface="Franklin Gothic Medium Cond" panose="020B0606030402020204" pitchFamily="34" charset="0"/>
                <a:cs typeface="Arial" pitchFamily="34" charset="0"/>
              </a:rPr>
              <a:t>dan</a:t>
            </a:r>
            <a:r>
              <a:rPr lang="en-GB" sz="1400" dirty="0">
                <a:solidFill>
                  <a:srgbClr val="1F497D">
                    <a:lumMod val="50000"/>
                  </a:srgbClr>
                </a:solidFill>
                <a:latin typeface="Franklin Gothic Medium Cond" panose="020B0606030402020204" pitchFamily="34" charset="0"/>
                <a:cs typeface="Arial" pitchFamily="34" charset="0"/>
              </a:rPr>
              <a:t> </a:t>
            </a:r>
            <a:r>
              <a:rPr lang="en-GB" sz="1400" dirty="0" err="1">
                <a:solidFill>
                  <a:srgbClr val="1F497D">
                    <a:lumMod val="50000"/>
                  </a:srgbClr>
                </a:solidFill>
                <a:latin typeface="Franklin Gothic Medium Cond" panose="020B0606030402020204" pitchFamily="34" charset="0"/>
                <a:cs typeface="Arial" pitchFamily="34" charset="0"/>
              </a:rPr>
              <a:t>Makna</a:t>
            </a:r>
            <a:r>
              <a:rPr lang="en-GB" sz="1400" dirty="0">
                <a:solidFill>
                  <a:srgbClr val="1F497D">
                    <a:lumMod val="50000"/>
                  </a:srgbClr>
                </a:solidFill>
                <a:latin typeface="Franklin Gothic Medium Cond" panose="020B0606030402020204" pitchFamily="34" charset="0"/>
                <a:cs typeface="Arial" pitchFamily="34" charset="0"/>
              </a:rPr>
              <a:t> </a:t>
            </a:r>
            <a:r>
              <a:rPr lang="en-GB" sz="1400" dirty="0" err="1">
                <a:solidFill>
                  <a:srgbClr val="1F497D">
                    <a:lumMod val="50000"/>
                  </a:srgbClr>
                </a:solidFill>
                <a:latin typeface="Franklin Gothic Medium Cond" panose="020B0606030402020204" pitchFamily="34" charset="0"/>
                <a:cs typeface="Arial" pitchFamily="34" charset="0"/>
              </a:rPr>
              <a:t>Hidup</a:t>
            </a:r>
            <a:r>
              <a:rPr lang="en-GB" sz="1400" dirty="0">
                <a:solidFill>
                  <a:srgbClr val="1F497D">
                    <a:lumMod val="50000"/>
                  </a:srgbClr>
                </a:solidFill>
                <a:latin typeface="Franklin Gothic Medium Cond" panose="020B0606030402020204" pitchFamily="34" charset="0"/>
                <a:cs typeface="Arial" pitchFamily="34" charset="0"/>
              </a:rPr>
              <a:t> (</a:t>
            </a:r>
            <a:r>
              <a:rPr lang="en-GB" sz="1400" i="1" dirty="0" err="1">
                <a:solidFill>
                  <a:srgbClr val="1F497D">
                    <a:lumMod val="50000"/>
                  </a:srgbClr>
                </a:solidFill>
                <a:latin typeface="Franklin Gothic Medium Cond" panose="020B0606030402020204" pitchFamily="34" charset="0"/>
                <a:cs typeface="Arial" pitchFamily="34" charset="0"/>
              </a:rPr>
              <a:t>Eudaimonia</a:t>
            </a:r>
            <a:r>
              <a:rPr lang="en-GB" sz="1400" dirty="0">
                <a:solidFill>
                  <a:srgbClr val="1F497D">
                    <a:lumMod val="50000"/>
                  </a:srgbClr>
                </a:solidFill>
                <a:latin typeface="Franklin Gothic Medium Cond" panose="020B0606030402020204" pitchFamily="34" charset="0"/>
                <a:cs typeface="Arial" pitchFamily="34" charset="0"/>
              </a:rPr>
              <a:t>)</a:t>
            </a:r>
            <a:endParaRPr lang="en-GB" sz="3200" dirty="0">
              <a:solidFill>
                <a:srgbClr val="1F497D">
                  <a:lumMod val="50000"/>
                </a:srgbClr>
              </a:solidFill>
              <a:latin typeface="Franklin Gothic Medium Cond" panose="020B0606030402020204" pitchFamily="34" charset="0"/>
              <a:cs typeface="Arial" pitchFamily="34" charset="0"/>
            </a:endParaRPr>
          </a:p>
        </p:txBody>
      </p:sp>
      <p:sp>
        <p:nvSpPr>
          <p:cNvPr id="61" name="矩形 30"/>
          <p:cNvSpPr>
            <a:spLocks noChangeArrowheads="1"/>
          </p:cNvSpPr>
          <p:nvPr/>
        </p:nvSpPr>
        <p:spPr bwMode="auto">
          <a:xfrm>
            <a:off x="214700" y="1043211"/>
            <a:ext cx="182880" cy="36576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xtLst/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Calibri" panose="020F0502020204030204" pitchFamily="34" charset="0"/>
              </a:defRPr>
            </a:lvl9pPr>
          </a:lstStyle>
          <a:p>
            <a:pPr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  <a:cs typeface="Arial" pitchFamily="34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305" t="7784" r="5396" b="81414"/>
          <a:stretch/>
        </p:blipFill>
        <p:spPr>
          <a:xfrm>
            <a:off x="3399000" y="4648204"/>
            <a:ext cx="792000" cy="740791"/>
          </a:xfrm>
          <a:prstGeom prst="rect">
            <a:avLst/>
          </a:prstGeom>
        </p:spPr>
      </p:pic>
      <p:sp>
        <p:nvSpPr>
          <p:cNvPr id="41" name="矩形 8"/>
          <p:cNvSpPr>
            <a:spLocks noChangeArrowheads="1"/>
          </p:cNvSpPr>
          <p:nvPr/>
        </p:nvSpPr>
        <p:spPr bwMode="auto">
          <a:xfrm>
            <a:off x="4767563" y="3492578"/>
            <a:ext cx="3474720" cy="3078759"/>
          </a:xfrm>
          <a:prstGeom prst="rect">
            <a:avLst/>
          </a:prstGeom>
          <a:solidFill>
            <a:schemeClr val="bg1"/>
          </a:solidFill>
          <a:ln w="28575">
            <a:solidFill>
              <a:srgbClr val="92D050"/>
            </a:solidFill>
            <a:prstDash val="sysDash"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Segoe UI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itchFamily="34" charset="0"/>
                <a:ea typeface="微软雅黑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Segoe UI" pitchFamily="34" charset="0"/>
                <a:ea typeface="微软雅黑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Segoe UI" pitchFamily="34" charset="0"/>
                <a:ea typeface="微软雅黑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Segoe UI" pitchFamily="34" charset="0"/>
                <a:ea typeface="微软雅黑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Segoe UI" pitchFamily="34" charset="0"/>
                <a:ea typeface="微软雅黑" pitchFamily="34" charset="-122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2761" r="43321"/>
          <a:stretch/>
        </p:blipFill>
        <p:spPr>
          <a:xfrm>
            <a:off x="5436096" y="3412139"/>
            <a:ext cx="2754146" cy="3239637"/>
          </a:xfrm>
          <a:prstGeom prst="rect">
            <a:avLst/>
          </a:prstGeom>
        </p:spPr>
      </p:pic>
      <p:sp>
        <p:nvSpPr>
          <p:cNvPr id="42" name="矩形 8"/>
          <p:cNvSpPr>
            <a:spLocks noChangeArrowheads="1"/>
          </p:cNvSpPr>
          <p:nvPr/>
        </p:nvSpPr>
        <p:spPr bwMode="auto">
          <a:xfrm>
            <a:off x="4762304" y="1649231"/>
            <a:ext cx="3474720" cy="174362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  <a:prstDash val="sysDash"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Segoe UI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itchFamily="34" charset="0"/>
                <a:ea typeface="微软雅黑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Segoe UI" pitchFamily="34" charset="0"/>
                <a:ea typeface="微软雅黑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Segoe UI" pitchFamily="34" charset="0"/>
                <a:ea typeface="微软雅黑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Segoe UI" pitchFamily="34" charset="0"/>
                <a:ea typeface="微软雅黑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Segoe UI" pitchFamily="34" charset="0"/>
                <a:ea typeface="微软雅黑" pitchFamily="34" charset="-122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932" t="79609" r="4285"/>
          <a:stretch/>
        </p:blipFill>
        <p:spPr>
          <a:xfrm>
            <a:off x="7236299" y="2071741"/>
            <a:ext cx="864097" cy="139839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011" t="66143" r="21228" b="11807"/>
          <a:stretch/>
        </p:blipFill>
        <p:spPr>
          <a:xfrm>
            <a:off x="5828721" y="1804153"/>
            <a:ext cx="911659" cy="1512168"/>
          </a:xfrm>
          <a:prstGeom prst="rect">
            <a:avLst/>
          </a:prstGeom>
        </p:spPr>
      </p:pic>
      <p:grpSp>
        <p:nvGrpSpPr>
          <p:cNvPr id="45" name="组合 40"/>
          <p:cNvGrpSpPr/>
          <p:nvPr/>
        </p:nvGrpSpPr>
        <p:grpSpPr>
          <a:xfrm>
            <a:off x="4992608" y="1682074"/>
            <a:ext cx="659512" cy="1674918"/>
            <a:chOff x="5739072" y="1489799"/>
            <a:chExt cx="659512" cy="1674918"/>
          </a:xfrm>
          <a:solidFill>
            <a:srgbClr val="D7529E"/>
          </a:solidFill>
        </p:grpSpPr>
        <p:sp>
          <p:nvSpPr>
            <p:cNvPr id="46" name="任意多边形 41"/>
            <p:cNvSpPr/>
            <p:nvPr/>
          </p:nvSpPr>
          <p:spPr>
            <a:xfrm rot="16200000" flipV="1">
              <a:off x="5245868" y="1983003"/>
              <a:ext cx="1645920" cy="659512"/>
            </a:xfrm>
            <a:custGeom>
              <a:avLst/>
              <a:gdLst>
                <a:gd name="connsiteX0" fmla="*/ 0 w 2700000"/>
                <a:gd name="connsiteY0" fmla="*/ 1299162 h 1299162"/>
                <a:gd name="connsiteX1" fmla="*/ 2700000 w 2700000"/>
                <a:gd name="connsiteY1" fmla="*/ 1299162 h 1299162"/>
                <a:gd name="connsiteX2" fmla="*/ 2700000 w 2700000"/>
                <a:gd name="connsiteY2" fmla="*/ 982054 h 1299162"/>
                <a:gd name="connsiteX3" fmla="*/ 2700000 w 2700000"/>
                <a:gd name="connsiteY3" fmla="*/ 927772 h 1299162"/>
                <a:gd name="connsiteX4" fmla="*/ 2700000 w 2700000"/>
                <a:gd name="connsiteY4" fmla="*/ 491027 h 1299162"/>
                <a:gd name="connsiteX5" fmla="*/ 1350000 w 2700000"/>
                <a:gd name="connsiteY5" fmla="*/ 0 h 1299162"/>
                <a:gd name="connsiteX6" fmla="*/ 0 w 2700000"/>
                <a:gd name="connsiteY6" fmla="*/ 491027 h 1299162"/>
                <a:gd name="connsiteX7" fmla="*/ 0 w 2700000"/>
                <a:gd name="connsiteY7" fmla="*/ 927772 h 1299162"/>
                <a:gd name="connsiteX8" fmla="*/ 0 w 2700000"/>
                <a:gd name="connsiteY8" fmla="*/ 982054 h 1299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0000" h="1299162">
                  <a:moveTo>
                    <a:pt x="0" y="1299162"/>
                  </a:moveTo>
                  <a:lnTo>
                    <a:pt x="2700000" y="1299162"/>
                  </a:lnTo>
                  <a:lnTo>
                    <a:pt x="2700000" y="982054"/>
                  </a:lnTo>
                  <a:lnTo>
                    <a:pt x="2700000" y="927772"/>
                  </a:lnTo>
                  <a:lnTo>
                    <a:pt x="2700000" y="491027"/>
                  </a:lnTo>
                  <a:lnTo>
                    <a:pt x="1350000" y="0"/>
                  </a:lnTo>
                  <a:lnTo>
                    <a:pt x="0" y="491027"/>
                  </a:lnTo>
                  <a:lnTo>
                    <a:pt x="0" y="927772"/>
                  </a:lnTo>
                  <a:lnTo>
                    <a:pt x="0" y="982054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ffectLst>
              <a:outerShdw blurRad="152400" dist="889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47" name="文本框 42"/>
            <p:cNvSpPr txBox="1"/>
            <p:nvPr/>
          </p:nvSpPr>
          <p:spPr>
            <a:xfrm>
              <a:off x="5797728" y="1516574"/>
              <a:ext cx="357790" cy="16481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Medium Cond" panose="020B0606030402020204" pitchFamily="34" charset="0"/>
                  <a:ea typeface="方正兰亭超细黑简体" panose="02000000000000000000" pitchFamily="2" charset="-122"/>
                  <a:cs typeface="Arial" pitchFamily="34" charset="0"/>
                </a:rPr>
                <a:t>P</a:t>
              </a:r>
            </a:p>
            <a:p>
              <a:pPr defTabSz="914400"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Medium Cond" panose="020B0606030402020204" pitchFamily="34" charset="0"/>
                  <a:ea typeface="方正兰亭超细黑简体" panose="02000000000000000000" pitchFamily="2" charset="-122"/>
                  <a:cs typeface="Arial" pitchFamily="34" charset="0"/>
                </a:rPr>
                <a:t>E </a:t>
              </a:r>
            </a:p>
            <a:p>
              <a:pPr defTabSz="914400"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Medium Cond" panose="020B0606030402020204" pitchFamily="34" charset="0"/>
                  <a:ea typeface="方正兰亭超细黑简体" panose="02000000000000000000" pitchFamily="2" charset="-122"/>
                  <a:cs typeface="Arial" pitchFamily="34" charset="0"/>
                </a:rPr>
                <a:t>R</a:t>
              </a:r>
            </a:p>
            <a:p>
              <a:pPr defTabSz="914400"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Medium Cond" panose="020B0606030402020204" pitchFamily="34" charset="0"/>
                  <a:ea typeface="方正兰亭超细黑简体" panose="02000000000000000000" pitchFamily="2" charset="-122"/>
                  <a:cs typeface="Arial" pitchFamily="34" charset="0"/>
                </a:rPr>
                <a:t>A</a:t>
              </a:r>
            </a:p>
            <a:p>
              <a:pPr defTabSz="914400"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Medium Cond" panose="020B0606030402020204" pitchFamily="34" charset="0"/>
                  <a:ea typeface="方正兰亭超细黑简体" panose="02000000000000000000" pitchFamily="2" charset="-122"/>
                  <a:cs typeface="Arial" pitchFamily="34" charset="0"/>
                </a:rPr>
                <a:t>S</a:t>
              </a:r>
            </a:p>
            <a:p>
              <a:pPr defTabSz="914400"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Medium Cond" panose="020B0606030402020204" pitchFamily="34" charset="0"/>
                  <a:ea typeface="方正兰亭超细黑简体" panose="02000000000000000000" pitchFamily="2" charset="-122"/>
                  <a:cs typeface="Arial" pitchFamily="34" charset="0"/>
                </a:rPr>
                <a:t>A</a:t>
              </a:r>
            </a:p>
            <a:p>
              <a:pPr defTabSz="914400"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Medium Cond" panose="020B0606030402020204" pitchFamily="34" charset="0"/>
                  <a:ea typeface="方正兰亭超细黑简体" panose="02000000000000000000" pitchFamily="2" charset="-122"/>
                  <a:cs typeface="Arial" pitchFamily="34" charset="0"/>
                </a:rPr>
                <a:t>A</a:t>
              </a:r>
            </a:p>
            <a:p>
              <a:pPr defTabSz="914400"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Medium Cond" panose="020B0606030402020204" pitchFamily="34" charset="0"/>
                  <a:ea typeface="方正兰亭超细黑简体" panose="02000000000000000000" pitchFamily="2" charset="-122"/>
                  <a:cs typeface="Arial" pitchFamily="34" charset="0"/>
                </a:rPr>
                <a:t>N </a:t>
              </a:r>
            </a:p>
          </p:txBody>
        </p:sp>
      </p:grpSp>
      <p:grpSp>
        <p:nvGrpSpPr>
          <p:cNvPr id="48" name="组合 40"/>
          <p:cNvGrpSpPr/>
          <p:nvPr/>
        </p:nvGrpSpPr>
        <p:grpSpPr>
          <a:xfrm>
            <a:off x="4992608" y="3623525"/>
            <a:ext cx="731520" cy="2995922"/>
            <a:chOff x="5739072" y="1489799"/>
            <a:chExt cx="731520" cy="1729234"/>
          </a:xfrm>
          <a:solidFill>
            <a:srgbClr val="D7529E"/>
          </a:solidFill>
        </p:grpSpPr>
        <p:sp>
          <p:nvSpPr>
            <p:cNvPr id="49" name="任意多边形 41"/>
            <p:cNvSpPr/>
            <p:nvPr/>
          </p:nvSpPr>
          <p:spPr>
            <a:xfrm rot="16200000" flipV="1">
              <a:off x="5281872" y="1946999"/>
              <a:ext cx="1645920" cy="731520"/>
            </a:xfrm>
            <a:custGeom>
              <a:avLst/>
              <a:gdLst>
                <a:gd name="connsiteX0" fmla="*/ 0 w 2700000"/>
                <a:gd name="connsiteY0" fmla="*/ 1299162 h 1299162"/>
                <a:gd name="connsiteX1" fmla="*/ 2700000 w 2700000"/>
                <a:gd name="connsiteY1" fmla="*/ 1299162 h 1299162"/>
                <a:gd name="connsiteX2" fmla="*/ 2700000 w 2700000"/>
                <a:gd name="connsiteY2" fmla="*/ 982054 h 1299162"/>
                <a:gd name="connsiteX3" fmla="*/ 2700000 w 2700000"/>
                <a:gd name="connsiteY3" fmla="*/ 927772 h 1299162"/>
                <a:gd name="connsiteX4" fmla="*/ 2700000 w 2700000"/>
                <a:gd name="connsiteY4" fmla="*/ 491027 h 1299162"/>
                <a:gd name="connsiteX5" fmla="*/ 1350000 w 2700000"/>
                <a:gd name="connsiteY5" fmla="*/ 0 h 1299162"/>
                <a:gd name="connsiteX6" fmla="*/ 0 w 2700000"/>
                <a:gd name="connsiteY6" fmla="*/ 491027 h 1299162"/>
                <a:gd name="connsiteX7" fmla="*/ 0 w 2700000"/>
                <a:gd name="connsiteY7" fmla="*/ 927772 h 1299162"/>
                <a:gd name="connsiteX8" fmla="*/ 0 w 2700000"/>
                <a:gd name="connsiteY8" fmla="*/ 982054 h 1299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0000" h="1299162">
                  <a:moveTo>
                    <a:pt x="0" y="1299162"/>
                  </a:moveTo>
                  <a:lnTo>
                    <a:pt x="2700000" y="1299162"/>
                  </a:lnTo>
                  <a:lnTo>
                    <a:pt x="2700000" y="982054"/>
                  </a:lnTo>
                  <a:lnTo>
                    <a:pt x="2700000" y="927772"/>
                  </a:lnTo>
                  <a:lnTo>
                    <a:pt x="2700000" y="491027"/>
                  </a:lnTo>
                  <a:lnTo>
                    <a:pt x="1350000" y="0"/>
                  </a:lnTo>
                  <a:lnTo>
                    <a:pt x="0" y="491027"/>
                  </a:lnTo>
                  <a:lnTo>
                    <a:pt x="0" y="927772"/>
                  </a:lnTo>
                  <a:lnTo>
                    <a:pt x="0" y="982054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ffectLst>
              <a:outerShdw blurRad="152400" dist="889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50" name="文本框 42"/>
            <p:cNvSpPr txBox="1"/>
            <p:nvPr/>
          </p:nvSpPr>
          <p:spPr>
            <a:xfrm>
              <a:off x="5751608" y="1520724"/>
              <a:ext cx="404278" cy="16983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4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Medium Cond" panose="020B0606030402020204" pitchFamily="34" charset="0"/>
                  <a:ea typeface="方正兰亭超细黑简体" panose="02000000000000000000" pitchFamily="2" charset="-122"/>
                  <a:cs typeface="Arial" pitchFamily="34" charset="0"/>
                </a:rPr>
                <a:t>M</a:t>
              </a:r>
            </a:p>
            <a:p>
              <a:pPr defTabSz="914400"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4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Medium Cond" panose="020B0606030402020204" pitchFamily="34" charset="0"/>
                  <a:ea typeface="方正兰亭超细黑简体" panose="02000000000000000000" pitchFamily="2" charset="-122"/>
                  <a:cs typeface="Arial" pitchFamily="34" charset="0"/>
                </a:rPr>
                <a:t>A</a:t>
              </a:r>
            </a:p>
            <a:p>
              <a:pPr defTabSz="914400"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4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Medium Cond" panose="020B0606030402020204" pitchFamily="34" charset="0"/>
                  <a:ea typeface="方正兰亭超细黑简体" panose="02000000000000000000" pitchFamily="2" charset="-122"/>
                  <a:cs typeface="Arial" pitchFamily="34" charset="0"/>
                </a:rPr>
                <a:t>K</a:t>
              </a:r>
            </a:p>
            <a:p>
              <a:pPr defTabSz="914400"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4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Medium Cond" panose="020B0606030402020204" pitchFamily="34" charset="0"/>
                  <a:ea typeface="方正兰亭超细黑简体" panose="02000000000000000000" pitchFamily="2" charset="-122"/>
                  <a:cs typeface="Arial" pitchFamily="34" charset="0"/>
                </a:rPr>
                <a:t>N</a:t>
              </a:r>
            </a:p>
            <a:p>
              <a:pPr defTabSz="914400"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4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Medium Cond" panose="020B0606030402020204" pitchFamily="34" charset="0"/>
                  <a:ea typeface="方正兰亭超细黑简体" panose="02000000000000000000" pitchFamily="2" charset="-122"/>
                  <a:cs typeface="Arial" pitchFamily="34" charset="0"/>
                </a:rPr>
                <a:t>A</a:t>
              </a:r>
            </a:p>
            <a:p>
              <a:pPr defTabSz="914400"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zh-CN" sz="1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  <a:ea typeface="方正兰亭超细黑简体" panose="02000000000000000000" pitchFamily="2" charset="-122"/>
                <a:cs typeface="Arial" pitchFamily="34" charset="0"/>
              </a:endParaRPr>
            </a:p>
            <a:p>
              <a:pPr defTabSz="914400"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4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Medium Cond" panose="020B0606030402020204" pitchFamily="34" charset="0"/>
                  <a:ea typeface="方正兰亭超细黑简体" panose="02000000000000000000" pitchFamily="2" charset="-122"/>
                  <a:cs typeface="Arial" pitchFamily="34" charset="0"/>
                </a:rPr>
                <a:t>H</a:t>
              </a:r>
            </a:p>
            <a:p>
              <a:pPr defTabSz="914400"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4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Medium Cond" panose="020B0606030402020204" pitchFamily="34" charset="0"/>
                  <a:ea typeface="方正兰亭超细黑简体" panose="02000000000000000000" pitchFamily="2" charset="-122"/>
                  <a:cs typeface="Arial" pitchFamily="34" charset="0"/>
                </a:rPr>
                <a:t>I</a:t>
              </a:r>
            </a:p>
            <a:p>
              <a:pPr defTabSz="914400"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4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Medium Cond" panose="020B0606030402020204" pitchFamily="34" charset="0"/>
                  <a:ea typeface="方正兰亭超细黑简体" panose="02000000000000000000" pitchFamily="2" charset="-122"/>
                  <a:cs typeface="Arial" pitchFamily="34" charset="0"/>
                </a:rPr>
                <a:t>D</a:t>
              </a:r>
            </a:p>
            <a:p>
              <a:pPr defTabSz="914400"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4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Medium Cond" panose="020B0606030402020204" pitchFamily="34" charset="0"/>
                  <a:ea typeface="方正兰亭超细黑简体" panose="02000000000000000000" pitchFamily="2" charset="-122"/>
                  <a:cs typeface="Arial" pitchFamily="34" charset="0"/>
                </a:rPr>
                <a:t>U</a:t>
              </a:r>
            </a:p>
            <a:p>
              <a:pPr defTabSz="914400"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4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Medium Cond" panose="020B0606030402020204" pitchFamily="34" charset="0"/>
                  <a:ea typeface="方正兰亭超细黑简体" panose="02000000000000000000" pitchFamily="2" charset="-122"/>
                  <a:cs typeface="Arial" pitchFamily="34" charset="0"/>
                </a:rPr>
                <a:t>P 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274137" y="5766089"/>
            <a:ext cx="4441389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 err="1">
                <a:solidFill>
                  <a:srgbClr val="1F497D">
                    <a:lumMod val="50000"/>
                  </a:srgbClr>
                </a:solidFill>
                <a:latin typeface="Franklin Gothic Medium Cond" panose="020B0606030402020204" pitchFamily="34" charset="0"/>
                <a:cs typeface="Arial" pitchFamily="34" charset="0"/>
              </a:rPr>
              <a:t>Kerangka</a:t>
            </a:r>
            <a:r>
              <a:rPr lang="en-US" sz="1600" dirty="0">
                <a:solidFill>
                  <a:srgbClr val="1F497D">
                    <a:lumMod val="50000"/>
                  </a:srgbClr>
                </a:solidFill>
                <a:latin typeface="Franklin Gothic Medium Cond" panose="020B0606030402020204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1F497D">
                    <a:lumMod val="50000"/>
                  </a:srgbClr>
                </a:solidFill>
                <a:latin typeface="Franklin Gothic Medium Cond" panose="020B0606030402020204" pitchFamily="34" charset="0"/>
                <a:cs typeface="Arial" pitchFamily="34" charset="0"/>
              </a:rPr>
              <a:t>Kerja</a:t>
            </a:r>
            <a:r>
              <a:rPr lang="en-US" sz="1600" dirty="0">
                <a:solidFill>
                  <a:srgbClr val="1F497D">
                    <a:lumMod val="50000"/>
                  </a:srgbClr>
                </a:solidFill>
                <a:latin typeface="Franklin Gothic Medium Cond" panose="020B0606030402020204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1F497D">
                    <a:lumMod val="50000"/>
                  </a:srgbClr>
                </a:solidFill>
                <a:latin typeface="Franklin Gothic Medium Cond" panose="020B0606030402020204" pitchFamily="34" charset="0"/>
                <a:cs typeface="Arial" pitchFamily="34" charset="0"/>
              </a:rPr>
              <a:t>Indeks</a:t>
            </a:r>
            <a:r>
              <a:rPr lang="en-US" sz="1600" dirty="0">
                <a:solidFill>
                  <a:srgbClr val="1F497D">
                    <a:lumMod val="50000"/>
                  </a:srgbClr>
                </a:solidFill>
                <a:latin typeface="Franklin Gothic Medium Cond" panose="020B0606030402020204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1F497D">
                    <a:lumMod val="50000"/>
                  </a:srgbClr>
                </a:solidFill>
                <a:latin typeface="Franklin Gothic Medium Cond" panose="020B0606030402020204" pitchFamily="34" charset="0"/>
                <a:cs typeface="Arial" pitchFamily="34" charset="0"/>
              </a:rPr>
              <a:t>Kebahagiaan</a:t>
            </a:r>
            <a:r>
              <a:rPr lang="en-US" sz="1600" dirty="0">
                <a:solidFill>
                  <a:srgbClr val="1F497D">
                    <a:lumMod val="50000"/>
                  </a:srgbClr>
                </a:solidFill>
                <a:latin typeface="Franklin Gothic Medium Cond" panose="020B0606030402020204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1F497D">
                    <a:lumMod val="50000"/>
                  </a:srgbClr>
                </a:solidFill>
                <a:latin typeface="Franklin Gothic Medium Cond" panose="020B0606030402020204" pitchFamily="34" charset="0"/>
                <a:cs typeface="Arial" pitchFamily="34" charset="0"/>
              </a:rPr>
              <a:t>tahun</a:t>
            </a:r>
            <a:r>
              <a:rPr lang="en-US" sz="1600" dirty="0">
                <a:solidFill>
                  <a:srgbClr val="1F497D">
                    <a:lumMod val="50000"/>
                  </a:srgbClr>
                </a:solidFill>
                <a:latin typeface="Franklin Gothic Medium Cond" panose="020B0606030402020204" pitchFamily="34" charset="0"/>
                <a:cs typeface="Arial" pitchFamily="34" charset="0"/>
              </a:rPr>
              <a:t> 2017 </a:t>
            </a:r>
            <a:r>
              <a:rPr lang="en-US" sz="1600" dirty="0" err="1">
                <a:solidFill>
                  <a:srgbClr val="1F497D">
                    <a:lumMod val="50000"/>
                  </a:srgbClr>
                </a:solidFill>
                <a:latin typeface="Franklin Gothic Medium Cond" panose="020B0606030402020204" pitchFamily="34" charset="0"/>
                <a:cs typeface="Arial" pitchFamily="34" charset="0"/>
              </a:rPr>
              <a:t>lebih</a:t>
            </a:r>
            <a:r>
              <a:rPr lang="en-US" sz="1600" dirty="0">
                <a:solidFill>
                  <a:srgbClr val="1F497D">
                    <a:lumMod val="50000"/>
                  </a:srgbClr>
                </a:solidFill>
                <a:latin typeface="Franklin Gothic Medium Cond" panose="020B0606030402020204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1F497D">
                    <a:lumMod val="50000"/>
                  </a:srgbClr>
                </a:solidFill>
                <a:latin typeface="Franklin Gothic Medium Cond" panose="020B0606030402020204" pitchFamily="34" charset="0"/>
                <a:cs typeface="Arial" pitchFamily="34" charset="0"/>
              </a:rPr>
              <a:t>lengkap</a:t>
            </a:r>
            <a:r>
              <a:rPr lang="en-US" sz="1600" dirty="0">
                <a:solidFill>
                  <a:srgbClr val="1F497D">
                    <a:lumMod val="50000"/>
                  </a:srgbClr>
                </a:solidFill>
                <a:latin typeface="Franklin Gothic Medium Cond" panose="020B0606030402020204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1F497D">
                    <a:lumMod val="50000"/>
                  </a:srgbClr>
                </a:solidFill>
                <a:latin typeface="Franklin Gothic Medium Cond" panose="020B0606030402020204" pitchFamily="34" charset="0"/>
                <a:cs typeface="Arial" pitchFamily="34" charset="0"/>
              </a:rPr>
              <a:t>dibandingkan</a:t>
            </a:r>
            <a:r>
              <a:rPr lang="en-US" sz="1600" dirty="0">
                <a:solidFill>
                  <a:srgbClr val="1F497D">
                    <a:lumMod val="50000"/>
                  </a:srgbClr>
                </a:solidFill>
                <a:latin typeface="Franklin Gothic Medium Cond" panose="020B0606030402020204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1F497D">
                    <a:lumMod val="50000"/>
                  </a:srgbClr>
                </a:solidFill>
                <a:latin typeface="Franklin Gothic Medium Cond" panose="020B0606030402020204" pitchFamily="34" charset="0"/>
                <a:cs typeface="Arial" pitchFamily="34" charset="0"/>
              </a:rPr>
              <a:t>Kerangka</a:t>
            </a:r>
            <a:r>
              <a:rPr lang="en-US" sz="1600" dirty="0">
                <a:solidFill>
                  <a:srgbClr val="1F497D">
                    <a:lumMod val="50000"/>
                  </a:srgbClr>
                </a:solidFill>
                <a:latin typeface="Franklin Gothic Medium Cond" panose="020B0606030402020204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1F497D">
                    <a:lumMod val="50000"/>
                  </a:srgbClr>
                </a:solidFill>
                <a:latin typeface="Franklin Gothic Medium Cond" panose="020B0606030402020204" pitchFamily="34" charset="0"/>
                <a:cs typeface="Arial" pitchFamily="34" charset="0"/>
              </a:rPr>
              <a:t>Kerja</a:t>
            </a:r>
            <a:r>
              <a:rPr lang="en-US" sz="1600" dirty="0">
                <a:solidFill>
                  <a:srgbClr val="1F497D">
                    <a:lumMod val="50000"/>
                  </a:srgbClr>
                </a:solidFill>
                <a:latin typeface="Franklin Gothic Medium Cond" panose="020B0606030402020204" pitchFamily="34" charset="0"/>
                <a:cs typeface="Arial" pitchFamily="34" charset="0"/>
              </a:rPr>
              <a:t> 2014 yang </a:t>
            </a:r>
            <a:r>
              <a:rPr lang="en-US" sz="1600" dirty="0" err="1">
                <a:solidFill>
                  <a:srgbClr val="1F497D">
                    <a:lumMod val="50000"/>
                  </a:srgbClr>
                </a:solidFill>
                <a:latin typeface="Franklin Gothic Medium Cond" panose="020B0606030402020204" pitchFamily="34" charset="0"/>
                <a:cs typeface="Arial" pitchFamily="34" charset="0"/>
              </a:rPr>
              <a:t>hanya</a:t>
            </a:r>
            <a:r>
              <a:rPr lang="en-US" sz="1600" dirty="0">
                <a:solidFill>
                  <a:srgbClr val="1F497D">
                    <a:lumMod val="50000"/>
                  </a:srgbClr>
                </a:solidFill>
                <a:latin typeface="Franklin Gothic Medium Cond" panose="020B0606030402020204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1F497D">
                    <a:lumMod val="50000"/>
                  </a:srgbClr>
                </a:solidFill>
                <a:latin typeface="Franklin Gothic Medium Cond" panose="020B0606030402020204" pitchFamily="34" charset="0"/>
                <a:cs typeface="Arial" pitchFamily="34" charset="0"/>
              </a:rPr>
              <a:t>mencakup</a:t>
            </a:r>
            <a:r>
              <a:rPr lang="en-US" sz="1600" dirty="0">
                <a:solidFill>
                  <a:srgbClr val="1F497D">
                    <a:lumMod val="50000"/>
                  </a:srgbClr>
                </a:solidFill>
                <a:latin typeface="Franklin Gothic Medium Cond" panose="020B0606030402020204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1F497D">
                    <a:lumMod val="50000"/>
                  </a:srgbClr>
                </a:solidFill>
                <a:latin typeface="Franklin Gothic Medium Cond" panose="020B0606030402020204" pitchFamily="34" charset="0"/>
                <a:cs typeface="Arial" pitchFamily="34" charset="0"/>
              </a:rPr>
              <a:t>Dimensi</a:t>
            </a:r>
            <a:r>
              <a:rPr lang="en-US" sz="1600" dirty="0">
                <a:solidFill>
                  <a:srgbClr val="1F497D">
                    <a:lumMod val="50000"/>
                  </a:srgbClr>
                </a:solidFill>
                <a:latin typeface="Franklin Gothic Medium Cond" panose="020B0606030402020204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1F497D">
                    <a:lumMod val="50000"/>
                  </a:srgbClr>
                </a:solidFill>
                <a:latin typeface="Franklin Gothic Medium Cond" panose="020B0606030402020204" pitchFamily="34" charset="0"/>
                <a:cs typeface="Arial" pitchFamily="34" charset="0"/>
              </a:rPr>
              <a:t>Kepuasan</a:t>
            </a:r>
            <a:r>
              <a:rPr lang="en-US" sz="1600" dirty="0">
                <a:solidFill>
                  <a:srgbClr val="1F497D">
                    <a:lumMod val="50000"/>
                  </a:srgbClr>
                </a:solidFill>
                <a:latin typeface="Franklin Gothic Medium Cond" panose="020B0606030402020204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1F497D">
                    <a:lumMod val="50000"/>
                  </a:srgbClr>
                </a:solidFill>
                <a:latin typeface="Franklin Gothic Medium Cond" panose="020B0606030402020204" pitchFamily="34" charset="0"/>
                <a:cs typeface="Arial" pitchFamily="34" charset="0"/>
              </a:rPr>
              <a:t>Hidup</a:t>
            </a:r>
            <a:r>
              <a:rPr lang="en-US" sz="1600" dirty="0">
                <a:solidFill>
                  <a:srgbClr val="1F497D">
                    <a:lumMod val="50000"/>
                  </a:srgbClr>
                </a:solidFill>
                <a:latin typeface="Franklin Gothic Medium Cond" panose="020B0606030402020204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1F497D">
                    <a:lumMod val="50000"/>
                  </a:srgbClr>
                </a:solidFill>
                <a:latin typeface="Franklin Gothic Medium Cond" panose="020B0606030402020204" pitchFamily="34" charset="0"/>
                <a:cs typeface="Arial" pitchFamily="34" charset="0"/>
              </a:rPr>
              <a:t>saja</a:t>
            </a:r>
            <a:r>
              <a:rPr lang="en-US" sz="1600" dirty="0">
                <a:solidFill>
                  <a:srgbClr val="1F497D">
                    <a:lumMod val="50000"/>
                  </a:srgbClr>
                </a:solidFill>
                <a:latin typeface="Franklin Gothic Medium Cond" panose="020B0606030402020204" pitchFamily="34" charset="0"/>
                <a:cs typeface="Arial" pitchFamily="34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475156" y="4572004"/>
            <a:ext cx="914400" cy="414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dirty="0" err="1">
                <a:solidFill>
                  <a:srgbClr val="C0504D"/>
                </a:solidFill>
                <a:latin typeface="Calibri"/>
                <a:cs typeface="Arial" pitchFamily="34" charset="0"/>
              </a:rPr>
              <a:t>Pendapatan</a:t>
            </a:r>
            <a:r>
              <a:rPr lang="en-US" sz="900" b="1" dirty="0">
                <a:solidFill>
                  <a:srgbClr val="C0504D"/>
                </a:solidFill>
                <a:latin typeface="Calibri"/>
                <a:cs typeface="Arial" pitchFamily="34" charset="0"/>
              </a:rPr>
              <a:t> </a:t>
            </a:r>
            <a:r>
              <a:rPr lang="en-US" sz="900" b="1" dirty="0" err="1">
                <a:solidFill>
                  <a:srgbClr val="C0504D"/>
                </a:solidFill>
                <a:latin typeface="Calibri"/>
                <a:cs typeface="Arial" pitchFamily="34" charset="0"/>
              </a:rPr>
              <a:t>Rumah</a:t>
            </a:r>
            <a:r>
              <a:rPr lang="en-US" sz="900" b="1" dirty="0">
                <a:solidFill>
                  <a:srgbClr val="C0504D"/>
                </a:solidFill>
                <a:latin typeface="Calibri"/>
                <a:cs typeface="Arial" pitchFamily="34" charset="0"/>
              </a:rPr>
              <a:t> </a:t>
            </a:r>
            <a:r>
              <a:rPr lang="en-US" sz="900" b="1" dirty="0" err="1">
                <a:solidFill>
                  <a:srgbClr val="C0504D"/>
                </a:solidFill>
                <a:latin typeface="Calibri"/>
                <a:cs typeface="Arial" pitchFamily="34" charset="0"/>
              </a:rPr>
              <a:t>Tangga</a:t>
            </a:r>
            <a:endParaRPr lang="en-US" sz="900" b="1" dirty="0">
              <a:solidFill>
                <a:srgbClr val="C0504D"/>
              </a:solidFill>
              <a:latin typeface="Calibri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180912" y="2762471"/>
            <a:ext cx="914400" cy="414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dirty="0" err="1">
                <a:solidFill>
                  <a:srgbClr val="959595"/>
                </a:solidFill>
                <a:latin typeface="Calibri"/>
                <a:cs typeface="Arial" pitchFamily="34" charset="0"/>
              </a:rPr>
              <a:t>Pendapatan</a:t>
            </a:r>
            <a:r>
              <a:rPr lang="en-US" sz="900" b="1" dirty="0">
                <a:solidFill>
                  <a:srgbClr val="959595"/>
                </a:solidFill>
                <a:latin typeface="Calibri"/>
                <a:cs typeface="Arial" pitchFamily="34" charset="0"/>
              </a:rPr>
              <a:t> </a:t>
            </a:r>
            <a:r>
              <a:rPr lang="en-US" sz="900" b="1" dirty="0" err="1">
                <a:solidFill>
                  <a:srgbClr val="959595"/>
                </a:solidFill>
                <a:latin typeface="Calibri"/>
                <a:cs typeface="Arial" pitchFamily="34" charset="0"/>
              </a:rPr>
              <a:t>rumah</a:t>
            </a:r>
            <a:r>
              <a:rPr lang="en-US" sz="900" b="1" dirty="0">
                <a:solidFill>
                  <a:srgbClr val="959595"/>
                </a:solidFill>
                <a:latin typeface="Calibri"/>
                <a:cs typeface="Arial" pitchFamily="34" charset="0"/>
              </a:rPr>
              <a:t> </a:t>
            </a:r>
            <a:r>
              <a:rPr lang="en-US" sz="900" b="1" dirty="0" err="1">
                <a:solidFill>
                  <a:srgbClr val="959595"/>
                </a:solidFill>
                <a:latin typeface="Calibri"/>
                <a:cs typeface="Arial" pitchFamily="34" charset="0"/>
              </a:rPr>
              <a:t>tangga</a:t>
            </a:r>
            <a:endParaRPr lang="en-US" sz="900" b="1" dirty="0">
              <a:solidFill>
                <a:srgbClr val="959595"/>
              </a:solidFill>
              <a:latin typeface="Calibri"/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236299" y="2819404"/>
            <a:ext cx="872563" cy="414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pitchFamily="34" charset="0"/>
              </a:rPr>
              <a:t>Perasaan</a:t>
            </a:r>
            <a:r>
              <a:rPr lang="en-US" sz="9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pitchFamily="34" charset="0"/>
              </a:rPr>
              <a:t> </a:t>
            </a:r>
            <a:r>
              <a:rPr lang="en-US" sz="9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pitchFamily="34" charset="0"/>
              </a:rPr>
              <a:t>Tidak</a:t>
            </a:r>
            <a:r>
              <a:rPr lang="en-US" sz="9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pitchFamily="34" charset="0"/>
              </a:rPr>
              <a:t> </a:t>
            </a:r>
            <a:r>
              <a:rPr lang="en-US" sz="9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pitchFamily="34" charset="0"/>
              </a:rPr>
              <a:t>Tertekan</a:t>
            </a:r>
            <a:endParaRPr lang="en-US" sz="900" b="1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cs typeface="Arial" pitchFamily="34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199" t="54017" r="3500" b="24615"/>
          <a:stretch/>
        </p:blipFill>
        <p:spPr>
          <a:xfrm>
            <a:off x="6629400" y="1828804"/>
            <a:ext cx="792088" cy="1465395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5867817" y="2781193"/>
            <a:ext cx="872563" cy="513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pitchFamily="34" charset="0"/>
              </a:rPr>
              <a:t>Perasaan</a:t>
            </a:r>
            <a:r>
              <a:rPr lang="en-US" sz="9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pitchFamily="34" charset="0"/>
              </a:rPr>
              <a:t> </a:t>
            </a:r>
            <a:r>
              <a:rPr lang="en-US" sz="9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pitchFamily="34" charset="0"/>
              </a:rPr>
              <a:t>Tidak</a:t>
            </a:r>
            <a:r>
              <a:rPr lang="en-US" sz="9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pitchFamily="34" charset="0"/>
              </a:rPr>
              <a:t> </a:t>
            </a:r>
            <a:r>
              <a:rPr lang="en-US" sz="9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pitchFamily="34" charset="0"/>
              </a:rPr>
              <a:t>Khawatir</a:t>
            </a:r>
            <a:r>
              <a:rPr lang="en-US" sz="9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pitchFamily="34" charset="0"/>
              </a:rPr>
              <a:t>/ </a:t>
            </a:r>
            <a:r>
              <a:rPr lang="en-US" sz="9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pitchFamily="34" charset="0"/>
              </a:rPr>
              <a:t>Cemas</a:t>
            </a:r>
            <a:endParaRPr lang="en-US" sz="900" b="1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51954" y="3829959"/>
            <a:ext cx="1003746" cy="2748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dirty="0" err="1">
                <a:solidFill>
                  <a:srgbClr val="C0504D"/>
                </a:solidFill>
                <a:latin typeface="Calibri"/>
                <a:cs typeface="Arial" pitchFamily="34" charset="0"/>
              </a:rPr>
              <a:t>Pendidikan</a:t>
            </a:r>
            <a:r>
              <a:rPr lang="en-US" sz="900" b="1" dirty="0">
                <a:solidFill>
                  <a:srgbClr val="C0504D"/>
                </a:solidFill>
                <a:latin typeface="Calibri"/>
                <a:cs typeface="Arial" pitchFamily="34" charset="0"/>
              </a:rPr>
              <a:t> </a:t>
            </a:r>
            <a:r>
              <a:rPr lang="en-US" sz="900" b="1" dirty="0" err="1">
                <a:solidFill>
                  <a:srgbClr val="C0504D"/>
                </a:solidFill>
                <a:latin typeface="Calibri"/>
                <a:cs typeface="Arial" pitchFamily="34" charset="0"/>
              </a:rPr>
              <a:t>dan</a:t>
            </a:r>
            <a:r>
              <a:rPr lang="en-US" sz="900" b="1" dirty="0">
                <a:solidFill>
                  <a:srgbClr val="C0504D"/>
                </a:solidFill>
                <a:latin typeface="Calibri"/>
                <a:cs typeface="Arial" pitchFamily="34" charset="0"/>
              </a:rPr>
              <a:t> </a:t>
            </a:r>
            <a:r>
              <a:rPr lang="en-US" sz="900" b="1" dirty="0" err="1">
                <a:solidFill>
                  <a:srgbClr val="C0504D"/>
                </a:solidFill>
                <a:latin typeface="Calibri"/>
                <a:cs typeface="Arial" pitchFamily="34" charset="0"/>
              </a:rPr>
              <a:t>Keterampilan</a:t>
            </a:r>
            <a:endParaRPr lang="en-US" sz="900" b="1" dirty="0">
              <a:solidFill>
                <a:srgbClr val="C0504D"/>
              </a:solidFill>
              <a:latin typeface="Calibri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402292" y="3810003"/>
            <a:ext cx="1137148" cy="318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dirty="0" err="1">
                <a:solidFill>
                  <a:srgbClr val="C0504D"/>
                </a:solidFill>
                <a:latin typeface="Calibri"/>
                <a:cs typeface="Arial" pitchFamily="34" charset="0"/>
              </a:rPr>
              <a:t>Pekerjaan</a:t>
            </a:r>
            <a:r>
              <a:rPr lang="en-US" sz="900" b="1" dirty="0">
                <a:solidFill>
                  <a:srgbClr val="C0504D"/>
                </a:solidFill>
                <a:latin typeface="Calibri"/>
                <a:cs typeface="Arial" pitchFamily="34" charset="0"/>
              </a:rPr>
              <a:t>/Usaha/ </a:t>
            </a:r>
            <a:r>
              <a:rPr lang="en-US" sz="900" b="1" dirty="0" err="1">
                <a:solidFill>
                  <a:srgbClr val="C0504D"/>
                </a:solidFill>
                <a:latin typeface="Calibri"/>
                <a:cs typeface="Arial" pitchFamily="34" charset="0"/>
              </a:rPr>
              <a:t>Kegiatan</a:t>
            </a:r>
            <a:r>
              <a:rPr lang="en-US" sz="900" b="1" dirty="0">
                <a:solidFill>
                  <a:srgbClr val="C0504D"/>
                </a:solidFill>
                <a:latin typeface="Calibri"/>
                <a:cs typeface="Arial" pitchFamily="34" charset="0"/>
              </a:rPr>
              <a:t> </a:t>
            </a:r>
            <a:r>
              <a:rPr lang="en-US" sz="900" b="1" dirty="0" err="1">
                <a:solidFill>
                  <a:srgbClr val="C0504D"/>
                </a:solidFill>
                <a:latin typeface="Calibri"/>
                <a:cs typeface="Arial" pitchFamily="34" charset="0"/>
              </a:rPr>
              <a:t>Utama</a:t>
            </a:r>
            <a:endParaRPr lang="en-US" sz="900" b="1" dirty="0">
              <a:solidFill>
                <a:srgbClr val="C0504D"/>
              </a:solidFill>
              <a:latin typeface="Calibri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590800" y="4990271"/>
            <a:ext cx="1003746" cy="2748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pitchFamily="34" charset="0"/>
              </a:rPr>
              <a:t>Keadaan</a:t>
            </a:r>
            <a:r>
              <a:rPr lang="en-US" sz="9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pitchFamily="34" charset="0"/>
              </a:rPr>
              <a:t> </a:t>
            </a:r>
            <a:r>
              <a:rPr lang="en-US" sz="9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pitchFamily="34" charset="0"/>
              </a:rPr>
              <a:t>Lingkungan</a:t>
            </a:r>
            <a:endParaRPr lang="en-US" sz="900" b="1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581400" y="3535104"/>
            <a:ext cx="828000" cy="2748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pitchFamily="34" charset="0"/>
              </a:rPr>
              <a:t>Ketersediaan</a:t>
            </a:r>
            <a:r>
              <a:rPr lang="en-US" sz="9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pitchFamily="34" charset="0"/>
              </a:rPr>
              <a:t>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pitchFamily="34" charset="0"/>
              </a:rPr>
              <a:t>Waktu</a:t>
            </a:r>
            <a:r>
              <a:rPr lang="en-US" sz="9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pitchFamily="34" charset="0"/>
              </a:rPr>
              <a:t> </a:t>
            </a:r>
            <a:r>
              <a:rPr lang="en-US" sz="9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pitchFamily="34" charset="0"/>
              </a:rPr>
              <a:t>Luang</a:t>
            </a:r>
            <a:endParaRPr lang="en-US" sz="900" b="1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20254" y="5128430"/>
            <a:ext cx="1003746" cy="4372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dirty="0" err="1">
                <a:solidFill>
                  <a:srgbClr val="C0504D"/>
                </a:solidFill>
                <a:latin typeface="Calibri"/>
                <a:cs typeface="Arial" pitchFamily="34" charset="0"/>
              </a:rPr>
              <a:t>Kondisi</a:t>
            </a:r>
            <a:r>
              <a:rPr lang="en-US" sz="900" b="1" dirty="0">
                <a:solidFill>
                  <a:srgbClr val="C0504D"/>
                </a:solidFill>
                <a:latin typeface="Calibri"/>
                <a:cs typeface="Arial" pitchFamily="34" charset="0"/>
              </a:rPr>
              <a:t> </a:t>
            </a:r>
          </a:p>
          <a:p>
            <a:pPr algn="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dirty="0" err="1">
                <a:solidFill>
                  <a:srgbClr val="C0504D"/>
                </a:solidFill>
                <a:latin typeface="Calibri"/>
                <a:cs typeface="Arial" pitchFamily="34" charset="0"/>
              </a:rPr>
              <a:t>Rumah</a:t>
            </a:r>
            <a:r>
              <a:rPr lang="en-US" sz="900" b="1" dirty="0">
                <a:solidFill>
                  <a:srgbClr val="C0504D"/>
                </a:solidFill>
                <a:latin typeface="Calibri"/>
                <a:cs typeface="Arial" pitchFamily="34" charset="0"/>
              </a:rPr>
              <a:t> </a:t>
            </a:r>
            <a:r>
              <a:rPr lang="en-US" sz="900" b="1" dirty="0" err="1">
                <a:solidFill>
                  <a:srgbClr val="C0504D"/>
                </a:solidFill>
                <a:latin typeface="Calibri"/>
                <a:cs typeface="Arial" pitchFamily="34" charset="0"/>
              </a:rPr>
              <a:t>dan</a:t>
            </a:r>
            <a:endParaRPr lang="en-US" sz="900" b="1" dirty="0">
              <a:solidFill>
                <a:srgbClr val="C0504D"/>
              </a:solidFill>
              <a:latin typeface="Calibri"/>
              <a:cs typeface="Arial" pitchFamily="34" charset="0"/>
            </a:endParaRPr>
          </a:p>
          <a:p>
            <a:pPr algn="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dirty="0" err="1">
                <a:solidFill>
                  <a:srgbClr val="C0504D"/>
                </a:solidFill>
                <a:latin typeface="Calibri"/>
                <a:cs typeface="Arial" pitchFamily="34" charset="0"/>
              </a:rPr>
              <a:t>Fasilitas</a:t>
            </a:r>
            <a:r>
              <a:rPr lang="en-US" sz="900" b="1" dirty="0">
                <a:solidFill>
                  <a:srgbClr val="C0504D"/>
                </a:solidFill>
                <a:latin typeface="Calibri"/>
                <a:cs typeface="Arial" pitchFamily="34" charset="0"/>
              </a:rPr>
              <a:t> </a:t>
            </a:r>
            <a:r>
              <a:rPr lang="en-US" sz="900" b="1" dirty="0" err="1">
                <a:solidFill>
                  <a:srgbClr val="C0504D"/>
                </a:solidFill>
                <a:latin typeface="Calibri"/>
                <a:cs typeface="Arial" pitchFamily="34" charset="0"/>
              </a:rPr>
              <a:t>Rumah</a:t>
            </a:r>
            <a:endParaRPr lang="en-US" sz="900" b="1" dirty="0">
              <a:solidFill>
                <a:srgbClr val="C0504D"/>
              </a:solidFill>
              <a:latin typeface="Calibri"/>
              <a:cs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369000" y="5244502"/>
            <a:ext cx="792000" cy="2748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pitchFamily="34" charset="0"/>
              </a:rPr>
              <a:t>Kondisi</a:t>
            </a:r>
            <a:r>
              <a:rPr lang="en-US" sz="9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pitchFamily="34" charset="0"/>
              </a:rPr>
              <a:t>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pitchFamily="34" charset="0"/>
              </a:rPr>
              <a:t>Keamanan</a:t>
            </a:r>
            <a:endParaRPr lang="en-US" sz="900" b="1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cs typeface="Arial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305436" y="4537523"/>
            <a:ext cx="684000" cy="2748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dirty="0" err="1">
                <a:solidFill>
                  <a:srgbClr val="C0504D"/>
                </a:solidFill>
                <a:latin typeface="Calibri"/>
                <a:cs typeface="Arial" pitchFamily="34" charset="0"/>
              </a:rPr>
              <a:t>Kesehatan</a:t>
            </a:r>
            <a:endParaRPr lang="en-US" sz="900" b="1" dirty="0">
              <a:solidFill>
                <a:srgbClr val="C0504D"/>
              </a:solidFill>
              <a:latin typeface="Calibri"/>
              <a:cs typeface="Arial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681400" y="3733800"/>
            <a:ext cx="900000" cy="2748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pitchFamily="34" charset="0"/>
              </a:rPr>
              <a:t>Keharmonisan</a:t>
            </a:r>
            <a:r>
              <a:rPr lang="en-US" sz="9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pitchFamily="34" charset="0"/>
              </a:rPr>
              <a:t>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pitchFamily="34" charset="0"/>
              </a:rPr>
              <a:t>Keluarga</a:t>
            </a:r>
            <a:endParaRPr lang="en-US" sz="900" b="1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cs typeface="Arial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882994" y="4471893"/>
            <a:ext cx="684000" cy="2748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pitchFamily="34" charset="0"/>
              </a:rPr>
              <a:t>Hubungan</a:t>
            </a:r>
            <a:r>
              <a:rPr lang="en-US" sz="9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pitchFamily="34" charset="0"/>
              </a:rPr>
              <a:t>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pitchFamily="34" charset="0"/>
              </a:rPr>
              <a:t>Sosial</a:t>
            </a:r>
            <a:endParaRPr lang="en-US" sz="900" b="1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cs typeface="Arial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665488" y="2819400"/>
            <a:ext cx="756000" cy="496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pitchFamily="34" charset="0"/>
              </a:rPr>
              <a:t>Perasaan</a:t>
            </a:r>
            <a:endParaRPr lang="en-US" sz="900" b="1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cs typeface="Arial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pitchFamily="34" charset="0"/>
              </a:rPr>
              <a:t>Senang</a:t>
            </a:r>
            <a:r>
              <a:rPr lang="en-US" sz="9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pitchFamily="34" charset="0"/>
              </a:rPr>
              <a:t>/ </a:t>
            </a:r>
            <a:r>
              <a:rPr lang="en-US" sz="9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pitchFamily="34" charset="0"/>
              </a:rPr>
              <a:t>Riang</a:t>
            </a:r>
            <a:r>
              <a:rPr lang="en-US" sz="9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pitchFamily="34" charset="0"/>
              </a:rPr>
              <a:t>/ </a:t>
            </a:r>
            <a:r>
              <a:rPr lang="en-US" sz="9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pitchFamily="34" charset="0"/>
              </a:rPr>
              <a:t>Gembira</a:t>
            </a:r>
            <a:endParaRPr lang="en-US" sz="900" b="1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cs typeface="Arial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413075" y="4196225"/>
            <a:ext cx="936000" cy="274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pitchFamily="34" charset="0"/>
              </a:rPr>
              <a:t>Pengambangan</a:t>
            </a:r>
            <a:r>
              <a:rPr lang="en-US" sz="9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pitchFamily="34" charset="0"/>
              </a:rPr>
              <a:t>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pitchFamily="34" charset="0"/>
              </a:rPr>
              <a:t>Diri</a:t>
            </a:r>
            <a:endParaRPr lang="en-US" sz="900" b="1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cs typeface="Arial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877600" y="4906704"/>
            <a:ext cx="828000" cy="274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pitchFamily="34" charset="0"/>
              </a:rPr>
              <a:t>Kemandirian</a:t>
            </a:r>
            <a:endParaRPr lang="en-US" sz="900" b="1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cs typeface="Arial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629400" y="5615588"/>
            <a:ext cx="720000" cy="274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pitchFamily="34" charset="0"/>
              </a:rPr>
              <a:t>Penerimaan</a:t>
            </a:r>
            <a:r>
              <a:rPr lang="en-US" sz="9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pitchFamily="34" charset="0"/>
              </a:rPr>
              <a:t>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pitchFamily="34" charset="0"/>
              </a:rPr>
              <a:t>Diri</a:t>
            </a:r>
            <a:endParaRPr lang="en-US" sz="900" b="1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cs typeface="Arial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091473" y="6174457"/>
            <a:ext cx="540000" cy="274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pitchFamily="34" charset="0"/>
              </a:rPr>
              <a:t>Tujuan</a:t>
            </a:r>
            <a:r>
              <a:rPr lang="en-US" sz="9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pitchFamily="34" charset="0"/>
              </a:rPr>
              <a:t>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pitchFamily="34" charset="0"/>
              </a:rPr>
              <a:t>Hidup</a:t>
            </a:r>
            <a:endParaRPr lang="en-US" sz="900" b="1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cs typeface="Arial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7180912" y="4953000"/>
            <a:ext cx="900000" cy="274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pitchFamily="34" charset="0"/>
              </a:rPr>
              <a:t>Penguasaan</a:t>
            </a:r>
            <a:r>
              <a:rPr lang="en-US" sz="9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pitchFamily="34" charset="0"/>
              </a:rPr>
              <a:t>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pitchFamily="34" charset="0"/>
              </a:rPr>
              <a:t>Lingkungan</a:t>
            </a:r>
            <a:endParaRPr lang="en-US" sz="900" b="1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cs typeface="Arial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7037400" y="6174457"/>
            <a:ext cx="1116000" cy="274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pitchFamily="34" charset="0"/>
              </a:rPr>
              <a:t>Hubungan</a:t>
            </a:r>
            <a:r>
              <a:rPr lang="en-US" sz="9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pitchFamily="34" charset="0"/>
              </a:rPr>
              <a:t> </a:t>
            </a:r>
            <a:r>
              <a:rPr lang="en-US" sz="9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pitchFamily="34" charset="0"/>
              </a:rPr>
              <a:t>Positif</a:t>
            </a:r>
            <a:r>
              <a:rPr lang="en-US" sz="9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pitchFamily="34" charset="0"/>
              </a:rPr>
              <a:t>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pitchFamily="34" charset="0"/>
              </a:rPr>
              <a:t>dengan</a:t>
            </a:r>
            <a:r>
              <a:rPr lang="en-US" sz="9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pitchFamily="34" charset="0"/>
              </a:rPr>
              <a:t> Orang Lain</a:t>
            </a:r>
          </a:p>
        </p:txBody>
      </p:sp>
      <p:sp>
        <p:nvSpPr>
          <p:cNvPr id="111" name="Rectangle 110"/>
          <p:cNvSpPr/>
          <p:nvPr/>
        </p:nvSpPr>
        <p:spPr>
          <a:xfrm>
            <a:off x="537000" y="2588008"/>
            <a:ext cx="1368000" cy="414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dirty="0" err="1">
                <a:solidFill>
                  <a:srgbClr val="C0504D"/>
                </a:solidFill>
                <a:latin typeface="Franklin Gothic Medium Cond" panose="020B0606030402020204" pitchFamily="34" charset="0"/>
                <a:cs typeface="Arial" pitchFamily="34" charset="0"/>
              </a:rPr>
              <a:t>Subdimensi</a:t>
            </a:r>
            <a:r>
              <a:rPr lang="en-US" sz="1100" dirty="0">
                <a:solidFill>
                  <a:srgbClr val="C0504D"/>
                </a:solidFill>
                <a:latin typeface="Franklin Gothic Medium Cond" panose="020B0606030402020204" pitchFamily="34" charset="0"/>
                <a:cs typeface="Arial" pitchFamily="34" charset="0"/>
              </a:rPr>
              <a:t> </a:t>
            </a:r>
            <a:r>
              <a:rPr lang="en-US" sz="1100" dirty="0" err="1">
                <a:solidFill>
                  <a:srgbClr val="C0504D"/>
                </a:solidFill>
                <a:latin typeface="Franklin Gothic Medium Cond" panose="020B0606030402020204" pitchFamily="34" charset="0"/>
                <a:cs typeface="Arial" pitchFamily="34" charset="0"/>
              </a:rPr>
              <a:t>Kepuasan</a:t>
            </a:r>
            <a:r>
              <a:rPr lang="en-US" sz="1100" dirty="0">
                <a:solidFill>
                  <a:srgbClr val="C0504D"/>
                </a:solidFill>
                <a:latin typeface="Franklin Gothic Medium Cond" panose="020B0606030402020204" pitchFamily="34" charset="0"/>
                <a:cs typeface="Arial" pitchFamily="34" charset="0"/>
              </a:rPr>
              <a:t> </a:t>
            </a:r>
            <a:r>
              <a:rPr lang="en-US" sz="1100" dirty="0" err="1">
                <a:solidFill>
                  <a:srgbClr val="C0504D"/>
                </a:solidFill>
                <a:latin typeface="Franklin Gothic Medium Cond" panose="020B0606030402020204" pitchFamily="34" charset="0"/>
                <a:cs typeface="Arial" pitchFamily="34" charset="0"/>
              </a:rPr>
              <a:t>Hidup</a:t>
            </a:r>
            <a:r>
              <a:rPr lang="en-US" sz="1100" dirty="0">
                <a:solidFill>
                  <a:srgbClr val="C0504D"/>
                </a:solidFill>
                <a:latin typeface="Franklin Gothic Medium Cond" panose="020B0606030402020204" pitchFamily="34" charset="0"/>
                <a:cs typeface="Arial" pitchFamily="34" charset="0"/>
              </a:rPr>
              <a:t> Personal</a:t>
            </a:r>
          </a:p>
        </p:txBody>
      </p:sp>
      <p:sp>
        <p:nvSpPr>
          <p:cNvPr id="112" name="Rectangle 111"/>
          <p:cNvSpPr/>
          <p:nvPr/>
        </p:nvSpPr>
        <p:spPr>
          <a:xfrm>
            <a:off x="2975400" y="2588008"/>
            <a:ext cx="1368000" cy="414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Franklin Gothic Medium Cond" panose="020B0606030402020204" pitchFamily="34" charset="0"/>
                <a:cs typeface="Arial" pitchFamily="34" charset="0"/>
              </a:rPr>
              <a:t>Subdimensi</a:t>
            </a:r>
            <a:r>
              <a:rPr lang="en-US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Franklin Gothic Medium Cond" panose="020B0606030402020204" pitchFamily="34" charset="0"/>
                <a:cs typeface="Arial" pitchFamily="34" charset="0"/>
              </a:rPr>
              <a:t> </a:t>
            </a:r>
            <a:r>
              <a:rPr lang="en-US" sz="11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Franklin Gothic Medium Cond" panose="020B0606030402020204" pitchFamily="34" charset="0"/>
                <a:cs typeface="Arial" pitchFamily="34" charset="0"/>
              </a:rPr>
              <a:t>Kepuasan</a:t>
            </a:r>
            <a:r>
              <a:rPr lang="en-US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Franklin Gothic Medium Cond" panose="020B0606030402020204" pitchFamily="34" charset="0"/>
                <a:cs typeface="Arial" pitchFamily="34" charset="0"/>
              </a:rPr>
              <a:t> </a:t>
            </a:r>
            <a:r>
              <a:rPr lang="en-US" sz="11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Franklin Gothic Medium Cond" panose="020B0606030402020204" pitchFamily="34" charset="0"/>
                <a:cs typeface="Arial" pitchFamily="34" charset="0"/>
              </a:rPr>
              <a:t>Hidup</a:t>
            </a:r>
            <a:r>
              <a:rPr lang="en-US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Franklin Gothic Medium Cond" panose="020B0606030402020204" pitchFamily="34" charset="0"/>
                <a:cs typeface="Arial" pitchFamily="34" charset="0"/>
              </a:rPr>
              <a:t> </a:t>
            </a:r>
            <a:r>
              <a:rPr lang="en-US" sz="11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Franklin Gothic Medium Cond" panose="020B0606030402020204" pitchFamily="34" charset="0"/>
                <a:cs typeface="Arial" pitchFamily="34" charset="0"/>
              </a:rPr>
              <a:t>Sosial</a:t>
            </a:r>
            <a:endParaRPr lang="en-US" sz="1100" dirty="0">
              <a:solidFill>
                <a:prstClr val="black">
                  <a:lumMod val="75000"/>
                  <a:lumOff val="25000"/>
                </a:prstClr>
              </a:solidFill>
              <a:latin typeface="Franklin Gothic Medium Cond" panose="020B0606030402020204" pitchFamily="34" charset="0"/>
              <a:cs typeface="Arial" pitchFamily="34" charset="0"/>
            </a:endParaRPr>
          </a:p>
        </p:txBody>
      </p:sp>
      <p:pic>
        <p:nvPicPr>
          <p:cNvPr id="113" name="Picture 112"/>
          <p:cNvPicPr>
            <a:picLocks noChangeAspect="1"/>
          </p:cNvPicPr>
          <p:nvPr/>
        </p:nvPicPr>
        <p:blipFill rotWithShape="1"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793" t="30358" r="56010" b="56304"/>
          <a:stretch/>
        </p:blipFill>
        <p:spPr>
          <a:xfrm>
            <a:off x="577937" y="2954791"/>
            <a:ext cx="641267" cy="914688"/>
          </a:xfrm>
          <a:prstGeom prst="rect">
            <a:avLst/>
          </a:prstGeom>
        </p:spPr>
      </p:pic>
      <p:pic>
        <p:nvPicPr>
          <p:cNvPr id="114" name="Picture 113"/>
          <p:cNvPicPr>
            <a:picLocks noChangeAspect="1"/>
          </p:cNvPicPr>
          <p:nvPr/>
        </p:nvPicPr>
        <p:blipFill rotWithShape="1"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58" t="25821" r="67491" b="62002"/>
          <a:stretch/>
        </p:blipFill>
        <p:spPr>
          <a:xfrm>
            <a:off x="1518277" y="3075044"/>
            <a:ext cx="843148" cy="835067"/>
          </a:xfrm>
          <a:prstGeom prst="rect">
            <a:avLst/>
          </a:prstGeom>
        </p:spPr>
      </p:pic>
      <p:pic>
        <p:nvPicPr>
          <p:cNvPr id="115" name="Picture 114"/>
          <p:cNvPicPr>
            <a:picLocks noChangeAspect="1"/>
          </p:cNvPicPr>
          <p:nvPr/>
        </p:nvPicPr>
        <p:blipFill rotWithShape="1"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241" t="30199" r="18203" b="58451"/>
          <a:stretch/>
        </p:blipFill>
        <p:spPr>
          <a:xfrm>
            <a:off x="560498" y="3967407"/>
            <a:ext cx="658702" cy="778392"/>
          </a:xfrm>
          <a:prstGeom prst="rect">
            <a:avLst/>
          </a:prstGeom>
        </p:spPr>
      </p:pic>
      <p:pic>
        <p:nvPicPr>
          <p:cNvPr id="117" name="Picture 116"/>
          <p:cNvPicPr>
            <a:picLocks noChangeAspect="1"/>
          </p:cNvPicPr>
          <p:nvPr/>
        </p:nvPicPr>
        <p:blipFill rotWithShape="1"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673" t="18476" r="23263" b="73770"/>
          <a:stretch/>
        </p:blipFill>
        <p:spPr>
          <a:xfrm>
            <a:off x="1357679" y="4128067"/>
            <a:ext cx="391886" cy="531741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 rotWithShape="1"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518" t="1217" r="38213" b="87533"/>
          <a:stretch/>
        </p:blipFill>
        <p:spPr>
          <a:xfrm>
            <a:off x="1419229" y="4867296"/>
            <a:ext cx="790575" cy="771504"/>
          </a:xfrm>
          <a:prstGeom prst="rect">
            <a:avLst/>
          </a:prstGeom>
        </p:spPr>
      </p:pic>
      <p:pic>
        <p:nvPicPr>
          <p:cNvPr id="119" name="Picture 118"/>
          <p:cNvPicPr>
            <a:picLocks noChangeAspect="1"/>
          </p:cNvPicPr>
          <p:nvPr/>
        </p:nvPicPr>
        <p:blipFill rotWithShape="1"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011" t="18338" r="36586" b="69475"/>
          <a:stretch/>
        </p:blipFill>
        <p:spPr>
          <a:xfrm>
            <a:off x="2806982" y="2994271"/>
            <a:ext cx="699888" cy="835728"/>
          </a:xfrm>
          <a:prstGeom prst="rect">
            <a:avLst/>
          </a:prstGeom>
        </p:spPr>
      </p:pic>
      <p:pic>
        <p:nvPicPr>
          <p:cNvPr id="120" name="Picture 119"/>
          <p:cNvPicPr>
            <a:picLocks noChangeAspect="1"/>
          </p:cNvPicPr>
          <p:nvPr/>
        </p:nvPicPr>
        <p:blipFill rotWithShape="1"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778" t="18049" r="53537" b="74240"/>
          <a:stretch/>
        </p:blipFill>
        <p:spPr>
          <a:xfrm>
            <a:off x="3727038" y="3051911"/>
            <a:ext cx="616362" cy="528827"/>
          </a:xfrm>
          <a:prstGeom prst="rect">
            <a:avLst/>
          </a:prstGeom>
        </p:spPr>
      </p:pic>
      <p:pic>
        <p:nvPicPr>
          <p:cNvPr id="121" name="Picture 120"/>
          <p:cNvPicPr>
            <a:picLocks noChangeAspect="1"/>
          </p:cNvPicPr>
          <p:nvPr/>
        </p:nvPicPr>
        <p:blipFill rotWithShape="1"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318" t="25190" r="3283" b="64566"/>
          <a:stretch/>
        </p:blipFill>
        <p:spPr>
          <a:xfrm>
            <a:off x="3823721" y="3810004"/>
            <a:ext cx="748283" cy="702501"/>
          </a:xfrm>
          <a:prstGeom prst="rect">
            <a:avLst/>
          </a:prstGeom>
        </p:spPr>
      </p:pic>
      <p:pic>
        <p:nvPicPr>
          <p:cNvPr id="122" name="Picture 121"/>
          <p:cNvPicPr>
            <a:picLocks noChangeAspect="1"/>
          </p:cNvPicPr>
          <p:nvPr/>
        </p:nvPicPr>
        <p:blipFill rotWithShape="1"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53" t="2850" r="68050" b="81566"/>
          <a:stretch/>
        </p:blipFill>
        <p:spPr>
          <a:xfrm>
            <a:off x="2494827" y="3962404"/>
            <a:ext cx="923134" cy="106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31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Indeks</a:t>
            </a:r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Dimensi</a:t>
            </a:r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Penyusun</a:t>
            </a:r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Indeks</a:t>
            </a:r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Kebahagiaan</a:t>
            </a:r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C3873F9D-166D-4281-9B5A-8D63A7307FC5}" type="slidenum">
              <a:rPr lang="id-ID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id-ID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矩形 66"/>
          <p:cNvSpPr>
            <a:spLocks noChangeArrowheads="1"/>
          </p:cNvSpPr>
          <p:nvPr/>
        </p:nvSpPr>
        <p:spPr bwMode="auto">
          <a:xfrm>
            <a:off x="4160031" y="1223354"/>
            <a:ext cx="4876469" cy="501395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Calibri" panose="020F0502020204030204" pitchFamily="34" charset="0"/>
              </a:defRPr>
            </a:lvl9pPr>
          </a:lstStyle>
          <a:p>
            <a:pPr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zh-CN" altLang="zh-CN" sz="1800">
              <a:solidFill>
                <a:srgbClr val="4F81BD"/>
              </a:solidFill>
              <a:latin typeface="Arial" panose="020B0604020202020204" pitchFamily="34" charset="0"/>
              <a:ea typeface="宋体" panose="02010600030101010101" pitchFamily="2" charset="-122"/>
              <a:cs typeface="Arial" pitchFamily="34" charset="0"/>
            </a:endParaRPr>
          </a:p>
        </p:txBody>
      </p:sp>
      <p:sp>
        <p:nvSpPr>
          <p:cNvPr id="46" name="矩形 63"/>
          <p:cNvSpPr>
            <a:spLocks noChangeArrowheads="1"/>
          </p:cNvSpPr>
          <p:nvPr/>
        </p:nvSpPr>
        <p:spPr bwMode="auto">
          <a:xfrm>
            <a:off x="100514" y="1223357"/>
            <a:ext cx="4059517" cy="5013959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Calibri" panose="020F0502020204030204" pitchFamily="34" charset="0"/>
              </a:defRPr>
            </a:lvl9pPr>
          </a:lstStyle>
          <a:p>
            <a:pPr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zh-CN" altLang="zh-CN" sz="1800">
              <a:solidFill>
                <a:srgbClr val="4F81BD"/>
              </a:solidFill>
              <a:latin typeface="Arial" panose="020B0604020202020204" pitchFamily="34" charset="0"/>
              <a:ea typeface="宋体" panose="02010600030101010101" pitchFamily="2" charset="-122"/>
              <a:cs typeface="Arial" pitchFamily="34" charset="0"/>
            </a:endParaRPr>
          </a:p>
        </p:txBody>
      </p:sp>
      <p:sp>
        <p:nvSpPr>
          <p:cNvPr id="52" name="文本框 70"/>
          <p:cNvSpPr>
            <a:spLocks noChangeArrowheads="1"/>
          </p:cNvSpPr>
          <p:nvPr/>
        </p:nvSpPr>
        <p:spPr bwMode="auto">
          <a:xfrm>
            <a:off x="-3494" y="1623176"/>
            <a:ext cx="37114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Calibri" panose="020F0502020204030204" pitchFamily="34" charset="0"/>
              </a:defRPr>
            </a:lvl9pPr>
          </a:lstStyle>
          <a:p>
            <a:pPr algn="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dirty="0" err="1">
                <a:solidFill>
                  <a:prstClr val="white"/>
                </a:solidFill>
                <a:latin typeface="Franklin Gothic Medium Cond" panose="020B0606030402020204" pitchFamily="34" charset="0"/>
                <a:ea typeface="宋体" panose="02010600030101010101" pitchFamily="2" charset="-122"/>
                <a:cs typeface="Arial" pitchFamily="34" charset="0"/>
                <a:sym typeface="Showcard Gothic" panose="04020904020102020604" pitchFamily="82" charset="0"/>
              </a:rPr>
              <a:t>Indeks</a:t>
            </a:r>
            <a:r>
              <a:rPr lang="en-US" altLang="zh-CN" dirty="0">
                <a:solidFill>
                  <a:prstClr val="white"/>
                </a:solidFill>
                <a:latin typeface="Franklin Gothic Medium Cond" panose="020B0606030402020204" pitchFamily="34" charset="0"/>
                <a:ea typeface="宋体" panose="02010600030101010101" pitchFamily="2" charset="-122"/>
                <a:cs typeface="Arial" pitchFamily="34" charset="0"/>
                <a:sym typeface="Showcard Gothic" panose="04020904020102020604" pitchFamily="82" charset="0"/>
              </a:rPr>
              <a:t> </a:t>
            </a:r>
            <a:r>
              <a:rPr lang="en-US" altLang="zh-CN" dirty="0" err="1">
                <a:solidFill>
                  <a:prstClr val="white"/>
                </a:solidFill>
                <a:latin typeface="Franklin Gothic Medium Cond" panose="020B0606030402020204" pitchFamily="34" charset="0"/>
                <a:ea typeface="宋体" panose="02010600030101010101" pitchFamily="2" charset="-122"/>
                <a:cs typeface="Arial" pitchFamily="34" charset="0"/>
                <a:sym typeface="Showcard Gothic" panose="04020904020102020604" pitchFamily="82" charset="0"/>
              </a:rPr>
              <a:t>Kebahagiaan</a:t>
            </a:r>
            <a:r>
              <a:rPr lang="en-US" altLang="zh-CN" dirty="0">
                <a:solidFill>
                  <a:prstClr val="white"/>
                </a:solidFill>
                <a:latin typeface="Franklin Gothic Medium Cond" panose="020B0606030402020204" pitchFamily="34" charset="0"/>
                <a:ea typeface="宋体" panose="02010600030101010101" pitchFamily="2" charset="-122"/>
                <a:cs typeface="Arial" pitchFamily="34" charset="0"/>
                <a:sym typeface="Showcard Gothic" panose="04020904020102020604" pitchFamily="82" charset="0"/>
              </a:rPr>
              <a:t> 2017</a:t>
            </a:r>
            <a:endParaRPr lang="zh-CN" altLang="en-US" dirty="0">
              <a:solidFill>
                <a:prstClr val="white"/>
              </a:solidFill>
              <a:latin typeface="Franklin Gothic Medium Cond" panose="020B0606030402020204" pitchFamily="34" charset="0"/>
              <a:ea typeface="宋体" panose="02010600030101010101" pitchFamily="2" charset="-122"/>
              <a:cs typeface="Arial" pitchFamily="34" charset="0"/>
              <a:sym typeface="Showcard Gothic" panose="04020904020102020604" pitchFamily="82" charset="0"/>
            </a:endParaRPr>
          </a:p>
        </p:txBody>
      </p:sp>
      <p:sp>
        <p:nvSpPr>
          <p:cNvPr id="53" name="文本框 70"/>
          <p:cNvSpPr>
            <a:spLocks noChangeArrowheads="1"/>
          </p:cNvSpPr>
          <p:nvPr/>
        </p:nvSpPr>
        <p:spPr bwMode="auto">
          <a:xfrm>
            <a:off x="4705299" y="1521722"/>
            <a:ext cx="3626442" cy="781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Calibri" panose="020F0502020204030204" pitchFamily="34" charset="0"/>
              </a:defRPr>
            </a:lvl9pPr>
          </a:lstStyle>
          <a:p>
            <a:pPr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dirty="0" err="1">
                <a:solidFill>
                  <a:prstClr val="white"/>
                </a:solidFill>
                <a:latin typeface="Franklin Gothic Medium Cond" panose="020B0606030402020204" pitchFamily="34" charset="0"/>
                <a:ea typeface="宋体" panose="02010600030101010101" pitchFamily="2" charset="-122"/>
                <a:cs typeface="Arial" pitchFamily="34" charset="0"/>
                <a:sym typeface="Showcard Gothic" panose="04020904020102020604" pitchFamily="82" charset="0"/>
              </a:rPr>
              <a:t>Dimensi</a:t>
            </a:r>
            <a:r>
              <a:rPr lang="en-US" altLang="zh-CN" dirty="0">
                <a:solidFill>
                  <a:prstClr val="white"/>
                </a:solidFill>
                <a:latin typeface="Franklin Gothic Medium Cond" panose="020B0606030402020204" pitchFamily="34" charset="0"/>
                <a:ea typeface="宋体" panose="02010600030101010101" pitchFamily="2" charset="-122"/>
                <a:cs typeface="Arial" pitchFamily="34" charset="0"/>
                <a:sym typeface="Showcard Gothic" panose="04020904020102020604" pitchFamily="82" charset="0"/>
              </a:rPr>
              <a:t> </a:t>
            </a:r>
            <a:r>
              <a:rPr lang="en-US" altLang="zh-CN" dirty="0" err="1">
                <a:solidFill>
                  <a:prstClr val="white"/>
                </a:solidFill>
                <a:latin typeface="Franklin Gothic Medium Cond" panose="020B0606030402020204" pitchFamily="34" charset="0"/>
                <a:ea typeface="宋体" panose="02010600030101010101" pitchFamily="2" charset="-122"/>
                <a:cs typeface="Arial" pitchFamily="34" charset="0"/>
                <a:sym typeface="Showcard Gothic" panose="04020904020102020604" pitchFamily="82" charset="0"/>
              </a:rPr>
              <a:t>Penyusun</a:t>
            </a:r>
            <a:r>
              <a:rPr lang="en-US" altLang="zh-CN" dirty="0">
                <a:solidFill>
                  <a:prstClr val="white"/>
                </a:solidFill>
                <a:latin typeface="Franklin Gothic Medium Cond" panose="020B0606030402020204" pitchFamily="34" charset="0"/>
                <a:ea typeface="宋体" panose="02010600030101010101" pitchFamily="2" charset="-122"/>
                <a:cs typeface="Arial" pitchFamily="34" charset="0"/>
                <a:sym typeface="Showcard Gothic" panose="04020904020102020604" pitchFamily="82" charset="0"/>
              </a:rPr>
              <a:t> </a:t>
            </a:r>
          </a:p>
          <a:p>
            <a:pPr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dirty="0" err="1">
                <a:solidFill>
                  <a:prstClr val="white"/>
                </a:solidFill>
                <a:latin typeface="Franklin Gothic Medium Cond" panose="020B0606030402020204" pitchFamily="34" charset="0"/>
                <a:ea typeface="宋体" panose="02010600030101010101" pitchFamily="2" charset="-122"/>
                <a:cs typeface="Arial" pitchFamily="34" charset="0"/>
                <a:sym typeface="Showcard Gothic" panose="04020904020102020604" pitchFamily="82" charset="0"/>
              </a:rPr>
              <a:t>Indeks</a:t>
            </a:r>
            <a:r>
              <a:rPr lang="en-US" altLang="zh-CN" dirty="0">
                <a:solidFill>
                  <a:prstClr val="white"/>
                </a:solidFill>
                <a:latin typeface="Franklin Gothic Medium Cond" panose="020B0606030402020204" pitchFamily="34" charset="0"/>
                <a:ea typeface="宋体" panose="02010600030101010101" pitchFamily="2" charset="-122"/>
                <a:cs typeface="Arial" pitchFamily="34" charset="0"/>
                <a:sym typeface="Showcard Gothic" panose="04020904020102020604" pitchFamily="82" charset="0"/>
              </a:rPr>
              <a:t> </a:t>
            </a:r>
            <a:r>
              <a:rPr lang="en-US" altLang="zh-CN" dirty="0" err="1">
                <a:solidFill>
                  <a:prstClr val="white"/>
                </a:solidFill>
                <a:latin typeface="Franklin Gothic Medium Cond" panose="020B0606030402020204" pitchFamily="34" charset="0"/>
                <a:ea typeface="宋体" panose="02010600030101010101" pitchFamily="2" charset="-122"/>
                <a:cs typeface="Arial" pitchFamily="34" charset="0"/>
                <a:sym typeface="Showcard Gothic" panose="04020904020102020604" pitchFamily="82" charset="0"/>
              </a:rPr>
              <a:t>Kebahagiaan</a:t>
            </a:r>
            <a:r>
              <a:rPr lang="en-US" altLang="zh-CN" dirty="0">
                <a:solidFill>
                  <a:prstClr val="white"/>
                </a:solidFill>
                <a:latin typeface="Franklin Gothic Medium Cond" panose="020B0606030402020204" pitchFamily="34" charset="0"/>
                <a:ea typeface="宋体" panose="02010600030101010101" pitchFamily="2" charset="-122"/>
                <a:cs typeface="Arial" pitchFamily="34" charset="0"/>
                <a:sym typeface="Showcard Gothic" panose="04020904020102020604" pitchFamily="82" charset="0"/>
              </a:rPr>
              <a:t> 2017</a:t>
            </a:r>
          </a:p>
        </p:txBody>
      </p:sp>
      <p:sp>
        <p:nvSpPr>
          <p:cNvPr id="54" name="矩形 58"/>
          <p:cNvSpPr>
            <a:spLocks noChangeArrowheads="1"/>
          </p:cNvSpPr>
          <p:nvPr/>
        </p:nvSpPr>
        <p:spPr bwMode="auto">
          <a:xfrm rot="16200000">
            <a:off x="3565208" y="1701906"/>
            <a:ext cx="548640" cy="36576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/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Calibri" panose="020F0502020204030204" pitchFamily="34" charset="0"/>
              </a:defRPr>
            </a:lvl9pPr>
          </a:lstStyle>
          <a:p>
            <a:pPr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zh-CN" altLang="zh-CN" sz="180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itchFamily="34" charset="0"/>
            </a:endParaRPr>
          </a:p>
        </p:txBody>
      </p:sp>
      <p:sp>
        <p:nvSpPr>
          <p:cNvPr id="56" name="矩形 58"/>
          <p:cNvSpPr>
            <a:spLocks noChangeArrowheads="1"/>
          </p:cNvSpPr>
          <p:nvPr/>
        </p:nvSpPr>
        <p:spPr bwMode="auto">
          <a:xfrm rot="16200000" flipV="1">
            <a:off x="4231654" y="1701906"/>
            <a:ext cx="548640" cy="365760"/>
          </a:xfrm>
          <a:prstGeom prst="triangle">
            <a:avLst>
              <a:gd name="adj" fmla="val 50000"/>
            </a:avLst>
          </a:prstGeom>
          <a:solidFill>
            <a:srgbClr val="00B0F0"/>
          </a:solidFill>
          <a:ln>
            <a:noFill/>
          </a:ln>
          <a:extLst/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Calibri" panose="020F0502020204030204" pitchFamily="34" charset="0"/>
              </a:defRPr>
            </a:lvl9pPr>
          </a:lstStyle>
          <a:p>
            <a:pPr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zh-CN" altLang="zh-CN" sz="1800">
              <a:solidFill>
                <a:srgbClr val="4F81BD"/>
              </a:solidFill>
              <a:latin typeface="Arial" panose="020B0604020202020204" pitchFamily="34" charset="0"/>
              <a:ea typeface="宋体" panose="02010600030101010101" pitchFamily="2" charset="-122"/>
              <a:cs typeface="Arial" pitchFamily="34" charset="0"/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>
            <a:off x="4816544" y="2285614"/>
            <a:ext cx="3931920" cy="0"/>
          </a:xfrm>
          <a:prstGeom prst="line">
            <a:avLst/>
          </a:prstGeom>
          <a:ln w="1905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4816544" y="2361814"/>
            <a:ext cx="3931920" cy="0"/>
          </a:xfrm>
          <a:prstGeom prst="line">
            <a:avLst/>
          </a:prstGeom>
          <a:ln w="1905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Picture 2" descr="D:\Untitled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693" y="3489062"/>
            <a:ext cx="1609283" cy="166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Rectangle 46"/>
          <p:cNvSpPr/>
          <p:nvPr/>
        </p:nvSpPr>
        <p:spPr>
          <a:xfrm>
            <a:off x="379036" y="2430007"/>
            <a:ext cx="337185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defRPr/>
            </a:pPr>
            <a:r>
              <a:rPr lang="en-US" sz="11500" dirty="0">
                <a:solidFill>
                  <a:prstClr val="black"/>
                </a:solidFill>
                <a:latin typeface="Impact" panose="020B0806030902050204" pitchFamily="34" charset="0"/>
                <a:ea typeface="Times New Roman"/>
                <a:cs typeface="Calibri"/>
              </a:rPr>
              <a:t>70,69</a:t>
            </a:r>
            <a:endParaRPr lang="en-US" sz="6000" dirty="0">
              <a:solidFill>
                <a:prstClr val="black"/>
              </a:solidFill>
              <a:latin typeface="Franklin Gothic Medium Cond" panose="020B0606030402020204" pitchFamily="34" charset="0"/>
              <a:ea typeface="Times New Roman"/>
              <a:cs typeface="Calibri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430553" y="4352075"/>
            <a:ext cx="2381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914400" fontAlgn="base">
              <a:lnSpc>
                <a:spcPct val="80000"/>
              </a:lnSpc>
              <a:spcAft>
                <a:spcPct val="0"/>
              </a:spcAft>
              <a:defRPr/>
            </a:pPr>
            <a:r>
              <a:rPr lang="en-US" sz="1600" b="1" dirty="0" err="1">
                <a:solidFill>
                  <a:srgbClr val="00B0F0"/>
                </a:solidFill>
                <a:latin typeface="Calibri"/>
                <a:cs typeface="Arial" pitchFamily="34" charset="0"/>
              </a:rPr>
              <a:t>Dimensi</a:t>
            </a:r>
            <a:r>
              <a:rPr lang="en-US" sz="1600" b="1" dirty="0">
                <a:solidFill>
                  <a:srgbClr val="00B0F0"/>
                </a:solidFill>
                <a:latin typeface="Calibri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B0F0"/>
                </a:solidFill>
                <a:latin typeface="Calibri"/>
                <a:cs typeface="Arial" pitchFamily="34" charset="0"/>
              </a:rPr>
              <a:t>Perasaan</a:t>
            </a:r>
            <a:r>
              <a:rPr lang="en-US" sz="1600" b="1" dirty="0">
                <a:solidFill>
                  <a:srgbClr val="00B0F0"/>
                </a:solidFill>
                <a:latin typeface="Calibri"/>
                <a:cs typeface="Arial" pitchFamily="34" charset="0"/>
              </a:rPr>
              <a:t> (</a:t>
            </a:r>
            <a:r>
              <a:rPr lang="en-US" sz="1600" b="1" i="1" dirty="0">
                <a:solidFill>
                  <a:srgbClr val="00B0F0"/>
                </a:solidFill>
                <a:latin typeface="Calibri"/>
                <a:cs typeface="Arial" pitchFamily="34" charset="0"/>
              </a:rPr>
              <a:t>Affect</a:t>
            </a:r>
            <a:r>
              <a:rPr lang="en-US" sz="1600" b="1" dirty="0">
                <a:solidFill>
                  <a:srgbClr val="00B0F0"/>
                </a:solidFill>
                <a:latin typeface="Calibri"/>
                <a:cs typeface="Arial" pitchFamily="34" charset="0"/>
              </a:rPr>
              <a:t>)</a:t>
            </a:r>
          </a:p>
          <a:p>
            <a:pPr marL="0" lvl="1" defTabSz="914400" fontAlgn="base">
              <a:lnSpc>
                <a:spcPct val="80000"/>
              </a:lnSpc>
              <a:spcAft>
                <a:spcPct val="0"/>
              </a:spcAft>
              <a:defRPr/>
            </a:pPr>
            <a:r>
              <a:rPr lang="en-US" sz="1400" b="1" dirty="0">
                <a:solidFill>
                  <a:prstClr val="white"/>
                </a:solidFill>
                <a:latin typeface="Calibri"/>
                <a:cs typeface="Arial" pitchFamily="34" charset="0"/>
              </a:rPr>
              <a:t>(</a:t>
            </a:r>
            <a:r>
              <a:rPr lang="en-US" sz="1400" b="1" dirty="0" err="1">
                <a:solidFill>
                  <a:prstClr val="white"/>
                </a:solidFill>
                <a:latin typeface="Calibri"/>
                <a:cs typeface="Arial" pitchFamily="34" charset="0"/>
              </a:rPr>
              <a:t>kontribusi</a:t>
            </a:r>
            <a:r>
              <a:rPr lang="en-US" sz="1400" b="1" dirty="0">
                <a:solidFill>
                  <a:prstClr val="white"/>
                </a:solidFill>
                <a:latin typeface="Calibri"/>
                <a:cs typeface="Arial" pitchFamily="34" charset="0"/>
              </a:rPr>
              <a:t> 31,18%)</a:t>
            </a:r>
          </a:p>
        </p:txBody>
      </p:sp>
      <p:sp>
        <p:nvSpPr>
          <p:cNvPr id="75" name="文本框 70"/>
          <p:cNvSpPr>
            <a:spLocks noChangeArrowheads="1"/>
          </p:cNvSpPr>
          <p:nvPr/>
        </p:nvSpPr>
        <p:spPr bwMode="auto">
          <a:xfrm>
            <a:off x="147436" y="4613647"/>
            <a:ext cx="4064524" cy="6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 Light" panose="020B0502040204020203" pitchFamily="34" charset="-122"/>
                <a:sym typeface="Calibri" panose="020F0502020204030204" pitchFamily="34" charset="0"/>
              </a:defRPr>
            </a:lvl9pPr>
          </a:lstStyle>
          <a:p>
            <a:pPr marL="173038" indent="-173038" defTabSz="914400" fontAlgn="base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SzPct val="75000"/>
              <a:buFont typeface="Wingdings" panose="05000000000000000000" pitchFamily="2" charset="2"/>
              <a:buChar char="ü"/>
              <a:defRPr/>
            </a:pPr>
            <a:r>
              <a:rPr lang="en-US" altLang="zh-CN" sz="1400" i="1" dirty="0" err="1">
                <a:solidFill>
                  <a:prstClr val="white"/>
                </a:solidFill>
                <a:latin typeface="Calibri"/>
                <a:ea typeface="宋体" panose="02010600030101010101" pitchFamily="2" charset="-122"/>
                <a:cs typeface="Arial" pitchFamily="34" charset="0"/>
                <a:sym typeface="Showcard Gothic" panose="04020904020102020604" pitchFamily="82" charset="0"/>
              </a:rPr>
              <a:t>Indeks</a:t>
            </a:r>
            <a:r>
              <a:rPr lang="en-US" altLang="zh-CN" sz="1400" i="1" dirty="0">
                <a:solidFill>
                  <a:prstClr val="white"/>
                </a:solidFill>
                <a:latin typeface="Calibri"/>
                <a:ea typeface="宋体" panose="02010600030101010101" pitchFamily="2" charset="-122"/>
                <a:cs typeface="Arial" pitchFamily="34" charset="0"/>
                <a:sym typeface="Showcard Gothic" panose="04020904020102020604" pitchFamily="82" charset="0"/>
              </a:rPr>
              <a:t> </a:t>
            </a:r>
            <a:r>
              <a:rPr lang="en-US" altLang="zh-CN" sz="1400" i="1" dirty="0" err="1">
                <a:solidFill>
                  <a:prstClr val="white"/>
                </a:solidFill>
                <a:latin typeface="Calibri"/>
                <a:ea typeface="宋体" panose="02010600030101010101" pitchFamily="2" charset="-122"/>
                <a:cs typeface="Arial" pitchFamily="34" charset="0"/>
                <a:sym typeface="Showcard Gothic" panose="04020904020102020604" pitchFamily="82" charset="0"/>
              </a:rPr>
              <a:t>Kebahagiaan</a:t>
            </a:r>
            <a:r>
              <a:rPr lang="en-US" altLang="zh-CN" sz="1400" i="1" dirty="0">
                <a:solidFill>
                  <a:prstClr val="white"/>
                </a:solidFill>
                <a:latin typeface="Calibri"/>
                <a:ea typeface="宋体" panose="02010600030101010101" pitchFamily="2" charset="-122"/>
                <a:cs typeface="Arial" pitchFamily="34" charset="0"/>
                <a:sym typeface="Showcard Gothic" panose="04020904020102020604" pitchFamily="82" charset="0"/>
              </a:rPr>
              <a:t> </a:t>
            </a:r>
            <a:r>
              <a:rPr lang="en-US" altLang="zh-CN" sz="1400" i="1" dirty="0" err="1">
                <a:solidFill>
                  <a:prstClr val="white"/>
                </a:solidFill>
                <a:latin typeface="Calibri"/>
                <a:ea typeface="宋体" panose="02010600030101010101" pitchFamily="2" charset="-122"/>
                <a:cs typeface="Arial" pitchFamily="34" charset="0"/>
                <a:sym typeface="Showcard Gothic" panose="04020904020102020604" pitchFamily="82" charset="0"/>
              </a:rPr>
              <a:t>bernilai</a:t>
            </a:r>
            <a:r>
              <a:rPr lang="en-US" altLang="zh-CN" sz="1400" i="1" dirty="0">
                <a:solidFill>
                  <a:prstClr val="white"/>
                </a:solidFill>
                <a:latin typeface="Calibri"/>
                <a:ea typeface="宋体" panose="02010600030101010101" pitchFamily="2" charset="-122"/>
                <a:cs typeface="Arial" pitchFamily="34" charset="0"/>
                <a:sym typeface="Showcard Gothic" panose="04020904020102020604" pitchFamily="82" charset="0"/>
              </a:rPr>
              <a:t> 0 </a:t>
            </a:r>
            <a:r>
              <a:rPr lang="en-US" altLang="zh-CN" sz="1400" i="1" dirty="0" err="1">
                <a:solidFill>
                  <a:prstClr val="white"/>
                </a:solidFill>
                <a:latin typeface="Calibri"/>
                <a:ea typeface="宋体" panose="02010600030101010101" pitchFamily="2" charset="-122"/>
                <a:cs typeface="Arial" pitchFamily="34" charset="0"/>
                <a:sym typeface="Showcard Gothic" panose="04020904020102020604" pitchFamily="82" charset="0"/>
              </a:rPr>
              <a:t>sampai</a:t>
            </a:r>
            <a:r>
              <a:rPr lang="en-US" altLang="zh-CN" sz="1400" i="1" dirty="0">
                <a:solidFill>
                  <a:prstClr val="white"/>
                </a:solidFill>
                <a:latin typeface="Calibri"/>
                <a:ea typeface="宋体" panose="02010600030101010101" pitchFamily="2" charset="-122"/>
                <a:cs typeface="Arial" pitchFamily="34" charset="0"/>
                <a:sym typeface="Showcard Gothic" panose="04020904020102020604" pitchFamily="82" charset="0"/>
              </a:rPr>
              <a:t> 100.</a:t>
            </a:r>
          </a:p>
          <a:p>
            <a:pPr marL="173038" indent="-173038" defTabSz="914400" fontAlgn="base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SzPct val="75000"/>
              <a:buFont typeface="Wingdings" panose="05000000000000000000" pitchFamily="2" charset="2"/>
              <a:buChar char="ü"/>
              <a:defRPr/>
            </a:pPr>
            <a:r>
              <a:rPr lang="en-US" altLang="zh-CN" sz="1400" i="1" dirty="0" err="1">
                <a:solidFill>
                  <a:prstClr val="white"/>
                </a:solidFill>
                <a:latin typeface="Calibri"/>
                <a:ea typeface="宋体" panose="02010600030101010101" pitchFamily="2" charset="-122"/>
                <a:cs typeface="Arial" pitchFamily="34" charset="0"/>
                <a:sym typeface="Showcard Gothic" panose="04020904020102020604" pitchFamily="82" charset="0"/>
              </a:rPr>
              <a:t>Semakin</a:t>
            </a:r>
            <a:r>
              <a:rPr lang="en-US" altLang="zh-CN" sz="1400" i="1" dirty="0">
                <a:solidFill>
                  <a:prstClr val="white"/>
                </a:solidFill>
                <a:latin typeface="Calibri"/>
                <a:ea typeface="宋体" panose="02010600030101010101" pitchFamily="2" charset="-122"/>
                <a:cs typeface="Arial" pitchFamily="34" charset="0"/>
                <a:sym typeface="Showcard Gothic" panose="04020904020102020604" pitchFamily="82" charset="0"/>
              </a:rPr>
              <a:t> </a:t>
            </a:r>
            <a:r>
              <a:rPr lang="en-US" altLang="zh-CN" sz="1400" i="1" dirty="0" err="1">
                <a:solidFill>
                  <a:prstClr val="white"/>
                </a:solidFill>
                <a:latin typeface="Calibri"/>
                <a:ea typeface="宋体" panose="02010600030101010101" pitchFamily="2" charset="-122"/>
                <a:cs typeface="Arial" pitchFamily="34" charset="0"/>
                <a:sym typeface="Showcard Gothic" panose="04020904020102020604" pitchFamily="82" charset="0"/>
              </a:rPr>
              <a:t>tinggi</a:t>
            </a:r>
            <a:r>
              <a:rPr lang="en-US" altLang="zh-CN" sz="1400" i="1" dirty="0">
                <a:solidFill>
                  <a:prstClr val="white"/>
                </a:solidFill>
                <a:latin typeface="Calibri"/>
                <a:ea typeface="宋体" panose="02010600030101010101" pitchFamily="2" charset="-122"/>
                <a:cs typeface="Arial" pitchFamily="34" charset="0"/>
                <a:sym typeface="Showcard Gothic" panose="04020904020102020604" pitchFamily="82" charset="0"/>
              </a:rPr>
              <a:t> </a:t>
            </a:r>
            <a:r>
              <a:rPr lang="en-US" altLang="zh-CN" sz="1400" i="1" dirty="0" err="1">
                <a:solidFill>
                  <a:prstClr val="white"/>
                </a:solidFill>
                <a:latin typeface="Calibri"/>
                <a:ea typeface="宋体" panose="02010600030101010101" pitchFamily="2" charset="-122"/>
                <a:cs typeface="Arial" pitchFamily="34" charset="0"/>
                <a:sym typeface="Showcard Gothic" panose="04020904020102020604" pitchFamily="82" charset="0"/>
              </a:rPr>
              <a:t>indeks</a:t>
            </a:r>
            <a:r>
              <a:rPr lang="en-US" altLang="zh-CN" sz="1400" i="1" dirty="0">
                <a:solidFill>
                  <a:prstClr val="white"/>
                </a:solidFill>
                <a:latin typeface="Calibri"/>
                <a:ea typeface="宋体" panose="02010600030101010101" pitchFamily="2" charset="-122"/>
                <a:cs typeface="Arial" pitchFamily="34" charset="0"/>
                <a:sym typeface="Showcard Gothic" panose="04020904020102020604" pitchFamily="82" charset="0"/>
              </a:rPr>
              <a:t> </a:t>
            </a:r>
            <a:r>
              <a:rPr lang="en-US" altLang="zh-CN" sz="1400" i="1" dirty="0" err="1">
                <a:solidFill>
                  <a:prstClr val="white"/>
                </a:solidFill>
                <a:latin typeface="Calibri"/>
                <a:ea typeface="宋体" panose="02010600030101010101" pitchFamily="2" charset="-122"/>
                <a:cs typeface="Arial" pitchFamily="34" charset="0"/>
                <a:sym typeface="Showcard Gothic" panose="04020904020102020604" pitchFamily="82" charset="0"/>
              </a:rPr>
              <a:t>menunjukkan</a:t>
            </a:r>
            <a:r>
              <a:rPr lang="en-US" altLang="zh-CN" sz="1400" i="1" dirty="0">
                <a:solidFill>
                  <a:prstClr val="white"/>
                </a:solidFill>
                <a:latin typeface="Calibri"/>
                <a:ea typeface="宋体" panose="02010600030101010101" pitchFamily="2" charset="-122"/>
                <a:cs typeface="Arial" pitchFamily="34" charset="0"/>
                <a:sym typeface="Showcard Gothic" panose="04020904020102020604" pitchFamily="82" charset="0"/>
              </a:rPr>
              <a:t> </a:t>
            </a:r>
            <a:r>
              <a:rPr lang="en-US" altLang="zh-CN" sz="1400" i="1" dirty="0" err="1">
                <a:solidFill>
                  <a:prstClr val="white"/>
                </a:solidFill>
                <a:latin typeface="Calibri"/>
                <a:ea typeface="宋体" panose="02010600030101010101" pitchFamily="2" charset="-122"/>
                <a:cs typeface="Arial" pitchFamily="34" charset="0"/>
                <a:sym typeface="Showcard Gothic" panose="04020904020102020604" pitchFamily="82" charset="0"/>
              </a:rPr>
              <a:t>tingkat</a:t>
            </a:r>
            <a:r>
              <a:rPr lang="en-US" altLang="zh-CN" sz="1400" i="1" dirty="0">
                <a:solidFill>
                  <a:prstClr val="white"/>
                </a:solidFill>
                <a:latin typeface="Calibri"/>
                <a:ea typeface="宋体" panose="02010600030101010101" pitchFamily="2" charset="-122"/>
                <a:cs typeface="Arial" pitchFamily="34" charset="0"/>
                <a:sym typeface="Showcard Gothic" panose="04020904020102020604" pitchFamily="82" charset="0"/>
              </a:rPr>
              <a:t> </a:t>
            </a:r>
            <a:r>
              <a:rPr lang="en-US" altLang="zh-CN" sz="1400" i="1" dirty="0" err="1">
                <a:solidFill>
                  <a:prstClr val="white"/>
                </a:solidFill>
                <a:latin typeface="Calibri"/>
                <a:ea typeface="宋体" panose="02010600030101010101" pitchFamily="2" charset="-122"/>
                <a:cs typeface="Arial" pitchFamily="34" charset="0"/>
                <a:sym typeface="Showcard Gothic" panose="04020904020102020604" pitchFamily="82" charset="0"/>
              </a:rPr>
              <a:t>kehidupan</a:t>
            </a:r>
            <a:r>
              <a:rPr lang="en-US" altLang="zh-CN" sz="1400" i="1" dirty="0">
                <a:solidFill>
                  <a:prstClr val="white"/>
                </a:solidFill>
                <a:latin typeface="Calibri"/>
                <a:ea typeface="宋体" panose="02010600030101010101" pitchFamily="2" charset="-122"/>
                <a:cs typeface="Arial" pitchFamily="34" charset="0"/>
                <a:sym typeface="Showcard Gothic" panose="04020904020102020604" pitchFamily="82" charset="0"/>
              </a:rPr>
              <a:t> yang </a:t>
            </a:r>
            <a:r>
              <a:rPr lang="en-US" altLang="zh-CN" sz="1400" i="1" dirty="0" err="1">
                <a:solidFill>
                  <a:prstClr val="white"/>
                </a:solidFill>
                <a:latin typeface="Calibri"/>
                <a:ea typeface="宋体" panose="02010600030101010101" pitchFamily="2" charset="-122"/>
                <a:cs typeface="Arial" pitchFamily="34" charset="0"/>
                <a:sym typeface="Showcard Gothic" panose="04020904020102020604" pitchFamily="82" charset="0"/>
              </a:rPr>
              <a:t>semakin</a:t>
            </a:r>
            <a:r>
              <a:rPr lang="en-US" altLang="zh-CN" sz="1400" i="1" dirty="0">
                <a:solidFill>
                  <a:prstClr val="white"/>
                </a:solidFill>
                <a:latin typeface="Calibri"/>
                <a:ea typeface="宋体" panose="02010600030101010101" pitchFamily="2" charset="-122"/>
                <a:cs typeface="Arial" pitchFamily="34" charset="0"/>
                <a:sym typeface="Showcard Gothic" panose="04020904020102020604" pitchFamily="82" charset="0"/>
              </a:rPr>
              <a:t> </a:t>
            </a:r>
            <a:r>
              <a:rPr lang="en-US" altLang="zh-CN" sz="1400" i="1" dirty="0" err="1">
                <a:solidFill>
                  <a:prstClr val="white"/>
                </a:solidFill>
                <a:latin typeface="Calibri"/>
                <a:ea typeface="宋体" panose="02010600030101010101" pitchFamily="2" charset="-122"/>
                <a:cs typeface="Arial" pitchFamily="34" charset="0"/>
                <a:sym typeface="Showcard Gothic" panose="04020904020102020604" pitchFamily="82" charset="0"/>
              </a:rPr>
              <a:t>bahagia</a:t>
            </a:r>
            <a:endParaRPr lang="zh-CN" altLang="en-US" sz="1400" i="1" dirty="0">
              <a:solidFill>
                <a:prstClr val="white"/>
              </a:solidFill>
              <a:latin typeface="Calibri"/>
              <a:ea typeface="宋体" panose="02010600030101010101" pitchFamily="2" charset="-122"/>
              <a:cs typeface="Arial" pitchFamily="34" charset="0"/>
              <a:sym typeface="Showcard Gothic" panose="04020904020102020604" pitchFamily="82" charset="0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4406496" y="2605342"/>
            <a:ext cx="1025344" cy="576525"/>
            <a:chOff x="229108" y="3130333"/>
            <a:chExt cx="1025344" cy="576525"/>
          </a:xfrm>
        </p:grpSpPr>
        <p:sp>
          <p:nvSpPr>
            <p:cNvPr id="95" name="圆角矩形 5"/>
            <p:cNvSpPr>
              <a:spLocks noChangeAspect="1" noChangeArrowheads="1"/>
            </p:cNvSpPr>
            <p:nvPr/>
          </p:nvSpPr>
          <p:spPr bwMode="auto">
            <a:xfrm>
              <a:off x="229108" y="3130333"/>
              <a:ext cx="1025344" cy="576525"/>
            </a:xfrm>
            <a:prstGeom prst="roundRect">
              <a:avLst>
                <a:gd name="adj" fmla="val 30000"/>
              </a:avLst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125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9pPr>
            </a:lstStyle>
            <a:p>
              <a:pPr algn="ctr" defTabSz="91440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endParaRPr lang="zh-CN" altLang="en-US" sz="1800">
                <a:solidFill>
                  <a:srgbClr val="FFFFFF"/>
                </a:solidFill>
                <a:latin typeface="Franklin Gothic Medium Cond" panose="020B0606030402020204" pitchFamily="34" charset="0"/>
                <a:cs typeface="Arial" pitchFamily="34" charset="0"/>
              </a:endParaRPr>
            </a:p>
          </p:txBody>
        </p:sp>
        <p:sp>
          <p:nvSpPr>
            <p:cNvPr id="96" name="文本框 7"/>
            <p:cNvSpPr txBox="1">
              <a:spLocks noChangeArrowheads="1"/>
            </p:cNvSpPr>
            <p:nvPr/>
          </p:nvSpPr>
          <p:spPr bwMode="auto">
            <a:xfrm>
              <a:off x="261165" y="3142743"/>
              <a:ext cx="96308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25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9pPr>
            </a:lstStyle>
            <a:p>
              <a:pPr defTabSz="91440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US" altLang="zh-CN" sz="28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Medium Cond" panose="020B0606030402020204" pitchFamily="34" charset="0"/>
                  <a:ea typeface="Microsoft JhengHei" panose="020B0604030504040204" pitchFamily="34" charset="-120"/>
                  <a:cs typeface="Arial" pitchFamily="34" charset="0"/>
                </a:rPr>
                <a:t>71,07</a:t>
              </a:r>
              <a:endParaRPr lang="zh-CN" alt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  <a:ea typeface="Microsoft JhengHei" panose="020B0604030504040204" pitchFamily="34" charset="-120"/>
                <a:cs typeface="Arial" pitchFamily="34" charset="0"/>
              </a:endParaRPr>
            </a:p>
          </p:txBody>
        </p:sp>
      </p:grpSp>
      <p:cxnSp>
        <p:nvCxnSpPr>
          <p:cNvPr id="5" name="Elbow Connector 4"/>
          <p:cNvCxnSpPr/>
          <p:nvPr/>
        </p:nvCxnSpPr>
        <p:spPr>
          <a:xfrm rot="16200000" flipH="1">
            <a:off x="5260072" y="3075817"/>
            <a:ext cx="182880" cy="457200"/>
          </a:xfrm>
          <a:prstGeom prst="bentConnector3">
            <a:avLst>
              <a:gd name="adj1" fmla="val 101724"/>
            </a:avLst>
          </a:prstGeom>
          <a:ln w="190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Elbow Connector 105"/>
          <p:cNvCxnSpPr/>
          <p:nvPr/>
        </p:nvCxnSpPr>
        <p:spPr>
          <a:xfrm rot="16200000" flipH="1">
            <a:off x="4848592" y="3129528"/>
            <a:ext cx="640080" cy="822960"/>
          </a:xfrm>
          <a:prstGeom prst="bentConnector3">
            <a:avLst>
              <a:gd name="adj1" fmla="val 101724"/>
            </a:avLst>
          </a:prstGeom>
          <a:ln w="190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7" name="Group 106"/>
          <p:cNvGrpSpPr/>
          <p:nvPr/>
        </p:nvGrpSpPr>
        <p:grpSpPr>
          <a:xfrm>
            <a:off x="5580112" y="3180920"/>
            <a:ext cx="822960" cy="400110"/>
            <a:chOff x="229108" y="3088822"/>
            <a:chExt cx="1025344" cy="630670"/>
          </a:xfrm>
        </p:grpSpPr>
        <p:sp>
          <p:nvSpPr>
            <p:cNvPr id="108" name="圆角矩形 5"/>
            <p:cNvSpPr>
              <a:spLocks noChangeAspect="1" noChangeArrowheads="1"/>
            </p:cNvSpPr>
            <p:nvPr/>
          </p:nvSpPr>
          <p:spPr bwMode="auto">
            <a:xfrm>
              <a:off x="229108" y="3130333"/>
              <a:ext cx="1025344" cy="576525"/>
            </a:xfrm>
            <a:prstGeom prst="roundRect">
              <a:avLst>
                <a:gd name="adj" fmla="val 30000"/>
              </a:avLst>
            </a:prstGeom>
            <a:solidFill>
              <a:schemeClr val="bg1"/>
            </a:solidFill>
            <a:ln w="9525">
              <a:solidFill>
                <a:srgbClr val="00B0F0"/>
              </a:solidFill>
              <a:round/>
              <a:headEnd/>
              <a:tailEnd/>
            </a:ln>
            <a:extLst/>
          </p:spPr>
          <p:txBody>
            <a:bodyPr anchor="ctr"/>
            <a:lstStyle>
              <a:lvl1pPr>
                <a:lnSpc>
                  <a:spcPct val="125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9pPr>
            </a:lstStyle>
            <a:p>
              <a:pPr algn="ctr" defTabSz="91440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endParaRPr lang="zh-CN" altLang="en-US" sz="1800">
                <a:solidFill>
                  <a:srgbClr val="FFFFFF"/>
                </a:solidFill>
                <a:latin typeface="Franklin Gothic Medium Cond" panose="020B0606030402020204" pitchFamily="34" charset="0"/>
                <a:cs typeface="Arial" pitchFamily="34" charset="0"/>
              </a:endParaRPr>
            </a:p>
          </p:txBody>
        </p:sp>
        <p:sp>
          <p:nvSpPr>
            <p:cNvPr id="109" name="文本框 7"/>
            <p:cNvSpPr txBox="1">
              <a:spLocks noChangeArrowheads="1"/>
            </p:cNvSpPr>
            <p:nvPr/>
          </p:nvSpPr>
          <p:spPr bwMode="auto">
            <a:xfrm>
              <a:off x="261166" y="3088822"/>
              <a:ext cx="961061" cy="630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25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9pPr>
            </a:lstStyle>
            <a:p>
              <a:pPr defTabSz="91440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US" altLang="zh-CN" dirty="0">
                  <a:solidFill>
                    <a:srgbClr val="00B0F0"/>
                  </a:solidFill>
                  <a:latin typeface="Franklin Gothic Medium Cond" panose="020B0606030402020204" pitchFamily="34" charset="0"/>
                  <a:ea typeface="Microsoft JhengHei" panose="020B0604030504040204" pitchFamily="34" charset="-120"/>
                  <a:cs typeface="Arial" pitchFamily="34" charset="0"/>
                </a:rPr>
                <a:t>65,98</a:t>
              </a: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5585240" y="3676962"/>
            <a:ext cx="822960" cy="400110"/>
            <a:chOff x="229108" y="3111099"/>
            <a:chExt cx="1025344" cy="630670"/>
          </a:xfrm>
        </p:grpSpPr>
        <p:sp>
          <p:nvSpPr>
            <p:cNvPr id="111" name="圆角矩形 5"/>
            <p:cNvSpPr>
              <a:spLocks noChangeAspect="1" noChangeArrowheads="1"/>
            </p:cNvSpPr>
            <p:nvPr/>
          </p:nvSpPr>
          <p:spPr bwMode="auto">
            <a:xfrm>
              <a:off x="229108" y="3130333"/>
              <a:ext cx="1025344" cy="576525"/>
            </a:xfrm>
            <a:prstGeom prst="roundRect">
              <a:avLst>
                <a:gd name="adj" fmla="val 30000"/>
              </a:avLst>
            </a:prstGeom>
            <a:solidFill>
              <a:schemeClr val="bg1"/>
            </a:solidFill>
            <a:ln w="9525">
              <a:solidFill>
                <a:srgbClr val="00B0F0"/>
              </a:solidFill>
              <a:round/>
              <a:headEnd/>
              <a:tailEnd/>
            </a:ln>
            <a:extLst/>
          </p:spPr>
          <p:txBody>
            <a:bodyPr anchor="ctr"/>
            <a:lstStyle>
              <a:lvl1pPr>
                <a:lnSpc>
                  <a:spcPct val="125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9pPr>
            </a:lstStyle>
            <a:p>
              <a:pPr algn="ctr" defTabSz="91440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endParaRPr lang="zh-CN" altLang="en-US" sz="1800">
                <a:solidFill>
                  <a:srgbClr val="FFFFFF"/>
                </a:solidFill>
                <a:latin typeface="Franklin Gothic Medium Cond" panose="020B0606030402020204" pitchFamily="34" charset="0"/>
                <a:cs typeface="Arial" pitchFamily="34" charset="0"/>
              </a:endParaRPr>
            </a:p>
          </p:txBody>
        </p:sp>
        <p:sp>
          <p:nvSpPr>
            <p:cNvPr id="112" name="文本框 7"/>
            <p:cNvSpPr txBox="1">
              <a:spLocks noChangeArrowheads="1"/>
            </p:cNvSpPr>
            <p:nvPr/>
          </p:nvSpPr>
          <p:spPr bwMode="auto">
            <a:xfrm>
              <a:off x="261166" y="3111099"/>
              <a:ext cx="927667" cy="630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25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9pPr>
            </a:lstStyle>
            <a:p>
              <a:pPr defTabSz="91440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US" altLang="zh-CN" dirty="0">
                  <a:solidFill>
                    <a:srgbClr val="00B0F0"/>
                  </a:solidFill>
                  <a:latin typeface="Franklin Gothic Medium Cond" panose="020B0606030402020204" pitchFamily="34" charset="0"/>
                  <a:ea typeface="Microsoft JhengHei" panose="020B0604030504040204" pitchFamily="34" charset="-120"/>
                  <a:cs typeface="Arial" pitchFamily="34" charset="0"/>
                </a:rPr>
                <a:t>76,16</a:t>
              </a: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4406840" y="4294586"/>
            <a:ext cx="1032652" cy="576525"/>
            <a:chOff x="229108" y="3130333"/>
            <a:chExt cx="1032652" cy="576525"/>
          </a:xfrm>
        </p:grpSpPr>
        <p:sp>
          <p:nvSpPr>
            <p:cNvPr id="114" name="圆角矩形 5"/>
            <p:cNvSpPr>
              <a:spLocks noChangeAspect="1" noChangeArrowheads="1"/>
            </p:cNvSpPr>
            <p:nvPr/>
          </p:nvSpPr>
          <p:spPr bwMode="auto">
            <a:xfrm>
              <a:off x="229108" y="3130333"/>
              <a:ext cx="1025344" cy="576525"/>
            </a:xfrm>
            <a:prstGeom prst="roundRect">
              <a:avLst>
                <a:gd name="adj" fmla="val 30000"/>
              </a:avLst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125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9pPr>
            </a:lstStyle>
            <a:p>
              <a:pPr algn="ctr" defTabSz="91440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endParaRPr lang="zh-CN" altLang="en-US" sz="1800">
                <a:solidFill>
                  <a:srgbClr val="FFFFFF"/>
                </a:solidFill>
                <a:latin typeface="Franklin Gothic Medium Cond" panose="020B0606030402020204" pitchFamily="34" charset="0"/>
                <a:cs typeface="Arial" pitchFamily="34" charset="0"/>
              </a:endParaRPr>
            </a:p>
          </p:txBody>
        </p:sp>
        <p:sp>
          <p:nvSpPr>
            <p:cNvPr id="115" name="文本框 7"/>
            <p:cNvSpPr txBox="1">
              <a:spLocks noChangeArrowheads="1"/>
            </p:cNvSpPr>
            <p:nvPr/>
          </p:nvSpPr>
          <p:spPr bwMode="auto">
            <a:xfrm>
              <a:off x="261165" y="3142743"/>
              <a:ext cx="100059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25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9pPr>
            </a:lstStyle>
            <a:p>
              <a:pPr defTabSz="91440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US" altLang="zh-CN" sz="28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Medium Cond" panose="020B0606030402020204" pitchFamily="34" charset="0"/>
                  <a:ea typeface="Microsoft JhengHei" panose="020B0604030504040204" pitchFamily="34" charset="-120"/>
                  <a:cs typeface="Arial" pitchFamily="34" charset="0"/>
                </a:rPr>
                <a:t>68,59</a:t>
              </a: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4405205" y="5265951"/>
            <a:ext cx="1032652" cy="576525"/>
            <a:chOff x="229108" y="3130333"/>
            <a:chExt cx="1032652" cy="576525"/>
          </a:xfrm>
        </p:grpSpPr>
        <p:sp>
          <p:nvSpPr>
            <p:cNvPr id="117" name="圆角矩形 5"/>
            <p:cNvSpPr>
              <a:spLocks noChangeAspect="1" noChangeArrowheads="1"/>
            </p:cNvSpPr>
            <p:nvPr/>
          </p:nvSpPr>
          <p:spPr bwMode="auto">
            <a:xfrm>
              <a:off x="229108" y="3130333"/>
              <a:ext cx="1025344" cy="576525"/>
            </a:xfrm>
            <a:prstGeom prst="roundRect">
              <a:avLst>
                <a:gd name="adj" fmla="val 30000"/>
              </a:avLst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125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9pPr>
            </a:lstStyle>
            <a:p>
              <a:pPr algn="ctr" defTabSz="91440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endParaRPr lang="zh-CN" altLang="en-US" sz="1800">
                <a:solidFill>
                  <a:srgbClr val="FFFFFF"/>
                </a:solidFill>
                <a:latin typeface="Franklin Gothic Medium Cond" panose="020B0606030402020204" pitchFamily="34" charset="0"/>
                <a:cs typeface="Arial" pitchFamily="34" charset="0"/>
              </a:endParaRPr>
            </a:p>
          </p:txBody>
        </p:sp>
        <p:sp>
          <p:nvSpPr>
            <p:cNvPr id="118" name="文本框 7"/>
            <p:cNvSpPr txBox="1">
              <a:spLocks noChangeArrowheads="1"/>
            </p:cNvSpPr>
            <p:nvPr/>
          </p:nvSpPr>
          <p:spPr bwMode="auto">
            <a:xfrm>
              <a:off x="261165" y="3142743"/>
              <a:ext cx="100059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125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125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125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pitchFamily="34" charset="-122"/>
                </a:defRPr>
              </a:lvl9pPr>
            </a:lstStyle>
            <a:p>
              <a:pPr defTabSz="91440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US" altLang="zh-CN" sz="28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Medium Cond" panose="020B0606030402020204" pitchFamily="34" charset="0"/>
                  <a:ea typeface="Microsoft JhengHei" panose="020B0604030504040204" pitchFamily="34" charset="-120"/>
                  <a:cs typeface="Arial" pitchFamily="34" charset="0"/>
                </a:rPr>
                <a:t>72,23</a:t>
              </a:r>
            </a:p>
          </p:txBody>
        </p:sp>
      </p:grpSp>
      <p:sp>
        <p:nvSpPr>
          <p:cNvPr id="119" name="TextBox 118"/>
          <p:cNvSpPr txBox="1"/>
          <p:nvPr/>
        </p:nvSpPr>
        <p:spPr>
          <a:xfrm>
            <a:off x="5400347" y="2682060"/>
            <a:ext cx="2772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lnSpc>
                <a:spcPct val="80000"/>
              </a:lnSpc>
              <a:spcAft>
                <a:spcPct val="0"/>
              </a:spcAft>
              <a:defRPr/>
            </a:pPr>
            <a:r>
              <a:rPr lang="en-US" sz="1600" b="1" dirty="0" err="1">
                <a:solidFill>
                  <a:srgbClr val="00B0F0"/>
                </a:solidFill>
                <a:latin typeface="Calibri"/>
                <a:cs typeface="Arial" pitchFamily="34" charset="0"/>
              </a:rPr>
              <a:t>Dimensi</a:t>
            </a:r>
            <a:r>
              <a:rPr lang="en-US" sz="1600" b="1" dirty="0">
                <a:solidFill>
                  <a:srgbClr val="00B0F0"/>
                </a:solidFill>
                <a:latin typeface="Calibri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B0F0"/>
                </a:solidFill>
                <a:latin typeface="Calibri"/>
                <a:cs typeface="Arial" pitchFamily="34" charset="0"/>
              </a:rPr>
              <a:t>Kepuasan</a:t>
            </a:r>
            <a:r>
              <a:rPr lang="en-US" sz="1600" b="1" dirty="0">
                <a:solidFill>
                  <a:srgbClr val="00B0F0"/>
                </a:solidFill>
                <a:latin typeface="Calibri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B0F0"/>
                </a:solidFill>
                <a:latin typeface="Calibri"/>
                <a:cs typeface="Arial" pitchFamily="34" charset="0"/>
              </a:rPr>
              <a:t>Hidup</a:t>
            </a:r>
            <a:r>
              <a:rPr lang="en-US" sz="1600" b="1" dirty="0">
                <a:solidFill>
                  <a:srgbClr val="00B0F0"/>
                </a:solidFill>
                <a:latin typeface="Calibri"/>
                <a:cs typeface="Arial" pitchFamily="34" charset="0"/>
              </a:rPr>
              <a:t> </a:t>
            </a:r>
          </a:p>
          <a:p>
            <a:pPr defTabSz="914400" fontAlgn="base">
              <a:lnSpc>
                <a:spcPct val="80000"/>
              </a:lnSpc>
              <a:spcAft>
                <a:spcPct val="0"/>
              </a:spcAft>
              <a:defRPr/>
            </a:pPr>
            <a:r>
              <a:rPr lang="en-US" sz="1400" b="1" dirty="0">
                <a:solidFill>
                  <a:prstClr val="white"/>
                </a:solidFill>
                <a:latin typeface="Calibri"/>
                <a:cs typeface="Arial" pitchFamily="34" charset="0"/>
              </a:rPr>
              <a:t>(</a:t>
            </a:r>
            <a:r>
              <a:rPr lang="en-US" sz="1400" b="1" dirty="0" err="1">
                <a:solidFill>
                  <a:prstClr val="white"/>
                </a:solidFill>
                <a:latin typeface="Calibri"/>
                <a:cs typeface="Arial" pitchFamily="34" charset="0"/>
              </a:rPr>
              <a:t>kontribusi</a:t>
            </a:r>
            <a:r>
              <a:rPr lang="en-US" sz="1400" b="1" dirty="0">
                <a:solidFill>
                  <a:prstClr val="white"/>
                </a:solidFill>
                <a:latin typeface="Calibri"/>
                <a:cs typeface="Arial" pitchFamily="34" charset="0"/>
              </a:rPr>
              <a:t> 34,80%)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6410157" y="3205650"/>
            <a:ext cx="21222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ts val="1200"/>
              </a:spcBef>
              <a:spcAft>
                <a:spcPct val="0"/>
              </a:spcAft>
              <a:defRPr/>
            </a:pPr>
            <a:r>
              <a:rPr lang="en-US" sz="1600" b="1" dirty="0" err="1">
                <a:solidFill>
                  <a:prstClr val="white"/>
                </a:solidFill>
                <a:latin typeface="Calibri"/>
                <a:cs typeface="Arial" pitchFamily="34" charset="0"/>
              </a:rPr>
              <a:t>Subdimensi</a:t>
            </a:r>
            <a:r>
              <a:rPr lang="en-US" sz="1600" b="1" dirty="0">
                <a:solidFill>
                  <a:prstClr val="white"/>
                </a:solidFill>
                <a:latin typeface="Calibri"/>
                <a:cs typeface="Arial" pitchFamily="34" charset="0"/>
              </a:rPr>
              <a:t>  Personal  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6410825" y="3654662"/>
            <a:ext cx="20496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ts val="1200"/>
              </a:spcBef>
              <a:spcAft>
                <a:spcPct val="0"/>
              </a:spcAft>
              <a:defRPr/>
            </a:pPr>
            <a:r>
              <a:rPr lang="en-US" sz="1600" b="1" dirty="0" err="1">
                <a:solidFill>
                  <a:prstClr val="white"/>
                </a:solidFill>
                <a:latin typeface="Calibri"/>
                <a:cs typeface="Arial" pitchFamily="34" charset="0"/>
              </a:rPr>
              <a:t>Subdimensi</a:t>
            </a:r>
            <a:r>
              <a:rPr lang="en-US" sz="1600" b="1" dirty="0">
                <a:solidFill>
                  <a:prstClr val="white"/>
                </a:solidFill>
                <a:latin typeface="Calibri"/>
                <a:cs typeface="Arial" pitchFamily="34" charset="0"/>
              </a:rPr>
              <a:t>  </a:t>
            </a:r>
            <a:r>
              <a:rPr lang="en-US" sz="1600" b="1" dirty="0" err="1">
                <a:solidFill>
                  <a:prstClr val="white"/>
                </a:solidFill>
                <a:latin typeface="Calibri"/>
                <a:cs typeface="Arial" pitchFamily="34" charset="0"/>
              </a:rPr>
              <a:t>Sosial</a:t>
            </a:r>
            <a:r>
              <a:rPr lang="en-US" sz="1600" b="1" dirty="0">
                <a:solidFill>
                  <a:prstClr val="white"/>
                </a:solidFill>
                <a:latin typeface="Calibri"/>
                <a:cs typeface="Arial" pitchFamily="34" charset="0"/>
              </a:rPr>
              <a:t> 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5462610" y="5323380"/>
            <a:ext cx="3292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914400" fontAlgn="base">
              <a:lnSpc>
                <a:spcPct val="80000"/>
              </a:lnSpc>
              <a:spcAft>
                <a:spcPct val="0"/>
              </a:spcAft>
              <a:defRPr/>
            </a:pPr>
            <a:r>
              <a:rPr lang="en-US" sz="1600" b="1" dirty="0" err="1">
                <a:solidFill>
                  <a:srgbClr val="00B0F0"/>
                </a:solidFill>
                <a:latin typeface="Calibri"/>
                <a:cs typeface="Arial" pitchFamily="34" charset="0"/>
              </a:rPr>
              <a:t>Dimensi</a:t>
            </a:r>
            <a:r>
              <a:rPr lang="en-US" sz="1600" b="1" dirty="0">
                <a:solidFill>
                  <a:srgbClr val="00B0F0"/>
                </a:solidFill>
                <a:latin typeface="Calibri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B0F0"/>
                </a:solidFill>
                <a:latin typeface="Calibri"/>
                <a:cs typeface="Arial" pitchFamily="34" charset="0"/>
              </a:rPr>
              <a:t>Makna</a:t>
            </a:r>
            <a:r>
              <a:rPr lang="en-US" sz="1600" b="1" dirty="0">
                <a:solidFill>
                  <a:srgbClr val="00B0F0"/>
                </a:solidFill>
                <a:latin typeface="Calibri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B0F0"/>
                </a:solidFill>
                <a:latin typeface="Calibri"/>
                <a:cs typeface="Arial" pitchFamily="34" charset="0"/>
              </a:rPr>
              <a:t>Hidup</a:t>
            </a:r>
            <a:r>
              <a:rPr lang="en-US" sz="1600" b="1" dirty="0">
                <a:solidFill>
                  <a:srgbClr val="00B0F0"/>
                </a:solidFill>
                <a:latin typeface="Calibri"/>
                <a:cs typeface="Arial" pitchFamily="34" charset="0"/>
              </a:rPr>
              <a:t> (</a:t>
            </a:r>
            <a:r>
              <a:rPr lang="en-US" sz="1600" b="1" i="1" dirty="0" err="1">
                <a:solidFill>
                  <a:srgbClr val="00B0F0"/>
                </a:solidFill>
                <a:latin typeface="Calibri"/>
                <a:cs typeface="Arial" pitchFamily="34" charset="0"/>
              </a:rPr>
              <a:t>Eudaimonia</a:t>
            </a:r>
            <a:r>
              <a:rPr lang="en-US" sz="1600" b="1" dirty="0">
                <a:solidFill>
                  <a:srgbClr val="00B0F0"/>
                </a:solidFill>
                <a:latin typeface="Calibri"/>
                <a:cs typeface="Arial" pitchFamily="34" charset="0"/>
              </a:rPr>
              <a:t>) </a:t>
            </a:r>
          </a:p>
          <a:p>
            <a:pPr marL="0" lvl="1" defTabSz="914400" fontAlgn="base">
              <a:lnSpc>
                <a:spcPct val="80000"/>
              </a:lnSpc>
              <a:spcAft>
                <a:spcPct val="0"/>
              </a:spcAft>
              <a:defRPr/>
            </a:pPr>
            <a:r>
              <a:rPr lang="en-US" sz="1400" b="1" dirty="0">
                <a:solidFill>
                  <a:prstClr val="white"/>
                </a:solidFill>
                <a:latin typeface="Calibri"/>
                <a:cs typeface="Arial" pitchFamily="34" charset="0"/>
              </a:rPr>
              <a:t>(</a:t>
            </a:r>
            <a:r>
              <a:rPr lang="en-US" sz="1400" b="1" dirty="0" err="1">
                <a:solidFill>
                  <a:prstClr val="white"/>
                </a:solidFill>
                <a:latin typeface="Calibri"/>
                <a:cs typeface="Arial" pitchFamily="34" charset="0"/>
              </a:rPr>
              <a:t>kontribusi</a:t>
            </a:r>
            <a:r>
              <a:rPr lang="en-US" sz="1400" b="1" dirty="0">
                <a:solidFill>
                  <a:prstClr val="white"/>
                </a:solidFill>
                <a:latin typeface="Calibri"/>
                <a:cs typeface="Arial" pitchFamily="34" charset="0"/>
              </a:rPr>
              <a:t> 34,02%)</a:t>
            </a:r>
          </a:p>
        </p:txBody>
      </p:sp>
    </p:spTree>
    <p:extLst>
      <p:ext uri="{BB962C8B-B14F-4D97-AF65-F5344CB8AC3E}">
        <p14:creationId xmlns:p14="http://schemas.microsoft.com/office/powerpoint/2010/main" val="234511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17"/>
          <p:cNvSpPr/>
          <p:nvPr/>
        </p:nvSpPr>
        <p:spPr bwMode="auto">
          <a:xfrm>
            <a:off x="153310" y="1040742"/>
            <a:ext cx="8811178" cy="55778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bIns="91440" anchor="b"/>
          <a:lstStyle/>
          <a:p>
            <a:pPr algn="ctr" defTabSz="68548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 kern="0" dirty="0">
              <a:solidFill>
                <a:srgbClr val="FFFFFF"/>
              </a:solidFill>
              <a:latin typeface="Segoe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35596" y="126338"/>
            <a:ext cx="9289032" cy="566738"/>
          </a:xfrm>
        </p:spPr>
        <p:txBody>
          <a:bodyPr>
            <a:noAutofit/>
          </a:bodyPr>
          <a:lstStyle/>
          <a:p>
            <a:r>
              <a:rPr lang="da-DK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Indikator Penyusun Indeks Kebahagiaan Indonesia, 2017</a:t>
            </a:r>
            <a:endParaRPr lang="en-GB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20272" y="6592271"/>
            <a:ext cx="2133600" cy="365125"/>
          </a:xfr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C3873F9D-166D-4281-9B5A-8D63A7307FC5}" type="slidenum">
              <a:rPr lang="id-ID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id-ID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73007" y="1148042"/>
            <a:ext cx="15888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4F81BD">
                    <a:lumMod val="50000"/>
                  </a:srgbClr>
                </a:solidFill>
                <a:latin typeface="Franklin Gothic Medium Cond" panose="020B0606030402020204" pitchFamily="34" charset="0"/>
                <a:cs typeface="Century Gothic"/>
              </a:rPr>
              <a:t>TERTINGGI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5708363" y="3018555"/>
            <a:ext cx="3200400" cy="0"/>
          </a:xfrm>
          <a:prstGeom prst="line">
            <a:avLst/>
          </a:prstGeom>
          <a:ln w="12700" cmpd="sng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5348323" y="1563298"/>
            <a:ext cx="3923928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700" b="1" dirty="0" err="1">
                <a:solidFill>
                  <a:srgbClr val="4F81BD">
                    <a:lumMod val="50000"/>
                  </a:srgbClr>
                </a:solidFill>
                <a:latin typeface="Calibri"/>
                <a:cs typeface="Arial" pitchFamily="34" charset="0"/>
              </a:rPr>
              <a:t>Indikator</a:t>
            </a:r>
            <a:r>
              <a:rPr lang="en-US" sz="1700" b="1" dirty="0">
                <a:solidFill>
                  <a:srgbClr val="4F81BD">
                    <a:lumMod val="50000"/>
                  </a:srgbClr>
                </a:solidFill>
                <a:latin typeface="Calibri"/>
                <a:cs typeface="Arial" pitchFamily="34" charset="0"/>
              </a:rPr>
              <a:t> </a:t>
            </a:r>
            <a:r>
              <a:rPr lang="en-US" sz="1700" b="1" dirty="0" err="1">
                <a:solidFill>
                  <a:srgbClr val="4F81BD">
                    <a:lumMod val="50000"/>
                  </a:srgbClr>
                </a:solidFill>
                <a:latin typeface="Calibri"/>
                <a:cs typeface="Arial" pitchFamily="34" charset="0"/>
              </a:rPr>
              <a:t>Keharmonisan</a:t>
            </a:r>
            <a:r>
              <a:rPr lang="en-US" sz="1700" b="1" dirty="0">
                <a:solidFill>
                  <a:srgbClr val="4F81BD">
                    <a:lumMod val="50000"/>
                  </a:srgbClr>
                </a:solidFill>
                <a:latin typeface="Calibri"/>
                <a:cs typeface="Arial" pitchFamily="34" charset="0"/>
              </a:rPr>
              <a:t> </a:t>
            </a:r>
            <a:r>
              <a:rPr lang="en-US" sz="1700" b="1" dirty="0" err="1">
                <a:solidFill>
                  <a:srgbClr val="4F81BD">
                    <a:lumMod val="50000"/>
                  </a:srgbClr>
                </a:solidFill>
                <a:latin typeface="Calibri"/>
                <a:cs typeface="Arial" pitchFamily="34" charset="0"/>
              </a:rPr>
              <a:t>Keluarga</a:t>
            </a:r>
            <a:r>
              <a:rPr lang="en-US" sz="1700" b="1" dirty="0">
                <a:solidFill>
                  <a:srgbClr val="4F81BD">
                    <a:lumMod val="50000"/>
                  </a:srgbClr>
                </a:solidFill>
                <a:latin typeface="Calibri"/>
                <a:cs typeface="Arial" pitchFamily="34" charset="0"/>
              </a:rPr>
              <a:t> </a:t>
            </a: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700" dirty="0">
              <a:solidFill>
                <a:srgbClr val="4F81BD">
                  <a:lumMod val="50000"/>
                </a:srgbClr>
              </a:solidFill>
              <a:latin typeface="Calibri"/>
              <a:cs typeface="Arial" pitchFamily="34" charset="0"/>
            </a:endParaRP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700" dirty="0">
              <a:solidFill>
                <a:srgbClr val="4F81BD">
                  <a:lumMod val="50000"/>
                </a:srgbClr>
              </a:solidFill>
              <a:latin typeface="Calibri"/>
              <a:cs typeface="Arial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700" dirty="0" err="1">
                <a:solidFill>
                  <a:srgbClr val="4F81BD">
                    <a:lumMod val="50000"/>
                  </a:srgbClr>
                </a:solidFill>
                <a:latin typeface="Calibri"/>
                <a:cs typeface="Arial" pitchFamily="34" charset="0"/>
              </a:rPr>
              <a:t>Dimensi</a:t>
            </a:r>
            <a:r>
              <a:rPr lang="en-US" sz="1700" dirty="0">
                <a:solidFill>
                  <a:srgbClr val="4F81BD">
                    <a:lumMod val="50000"/>
                  </a:srgbClr>
                </a:solidFill>
                <a:latin typeface="Calibri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4F81BD">
                    <a:lumMod val="50000"/>
                  </a:srgbClr>
                </a:solidFill>
                <a:latin typeface="Calibri"/>
                <a:cs typeface="Arial" pitchFamily="34" charset="0"/>
              </a:rPr>
              <a:t>Kepuasan</a:t>
            </a:r>
            <a:r>
              <a:rPr lang="en-US" sz="1700" dirty="0">
                <a:solidFill>
                  <a:srgbClr val="4F81BD">
                    <a:lumMod val="50000"/>
                  </a:srgbClr>
                </a:solidFill>
                <a:latin typeface="Calibri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4F81BD">
                    <a:lumMod val="50000"/>
                  </a:srgbClr>
                </a:solidFill>
                <a:latin typeface="Calibri"/>
                <a:cs typeface="Arial" pitchFamily="34" charset="0"/>
              </a:rPr>
              <a:t>Hidup</a:t>
            </a:r>
            <a:endParaRPr lang="en-US" sz="1700" dirty="0">
              <a:solidFill>
                <a:srgbClr val="4F81BD">
                  <a:lumMod val="50000"/>
                </a:srgbClr>
              </a:solidFill>
              <a:latin typeface="Calibri"/>
              <a:cs typeface="Arial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700" dirty="0" err="1">
                <a:solidFill>
                  <a:srgbClr val="4F81BD">
                    <a:lumMod val="50000"/>
                  </a:srgbClr>
                </a:solidFill>
                <a:latin typeface="Calibri"/>
                <a:cs typeface="Arial" pitchFamily="34" charset="0"/>
              </a:rPr>
              <a:t>Subdimensi</a:t>
            </a:r>
            <a:r>
              <a:rPr lang="en-US" sz="1700" dirty="0">
                <a:solidFill>
                  <a:srgbClr val="4F81BD">
                    <a:lumMod val="50000"/>
                  </a:srgbClr>
                </a:solidFill>
                <a:latin typeface="Calibri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4F81BD">
                    <a:lumMod val="50000"/>
                  </a:srgbClr>
                </a:solidFill>
                <a:latin typeface="Calibri"/>
                <a:cs typeface="Arial" pitchFamily="34" charset="0"/>
              </a:rPr>
              <a:t>Kepuasan</a:t>
            </a:r>
            <a:r>
              <a:rPr lang="en-US" sz="1700" dirty="0">
                <a:solidFill>
                  <a:srgbClr val="4F81BD">
                    <a:lumMod val="50000"/>
                  </a:srgbClr>
                </a:solidFill>
                <a:latin typeface="Calibri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4F81BD">
                    <a:lumMod val="50000"/>
                  </a:srgbClr>
                </a:solidFill>
                <a:latin typeface="Calibri"/>
                <a:cs typeface="Arial" pitchFamily="34" charset="0"/>
              </a:rPr>
              <a:t>Hidup</a:t>
            </a:r>
            <a:r>
              <a:rPr lang="en-US" sz="1700" dirty="0">
                <a:solidFill>
                  <a:srgbClr val="4F81BD">
                    <a:lumMod val="50000"/>
                  </a:srgbClr>
                </a:solidFill>
                <a:latin typeface="Calibri"/>
                <a:cs typeface="Arial" pitchFamily="34" charset="0"/>
              </a:rPr>
              <a:t> </a:t>
            </a:r>
            <a:r>
              <a:rPr lang="en-US" sz="1700" dirty="0" err="1">
                <a:solidFill>
                  <a:srgbClr val="4F81BD">
                    <a:lumMod val="50000"/>
                  </a:srgbClr>
                </a:solidFill>
                <a:latin typeface="Calibri"/>
                <a:cs typeface="Arial" pitchFamily="34" charset="0"/>
              </a:rPr>
              <a:t>Sosial</a:t>
            </a:r>
            <a:r>
              <a:rPr lang="en-US" sz="1700" dirty="0">
                <a:solidFill>
                  <a:srgbClr val="4F81BD">
                    <a:lumMod val="50000"/>
                  </a:srgbClr>
                </a:solidFill>
                <a:latin typeface="Calibri"/>
                <a:cs typeface="Arial" pitchFamily="34" charset="0"/>
              </a:rPr>
              <a:t>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557943" y="1793556"/>
            <a:ext cx="14961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>
                <a:solidFill>
                  <a:srgbClr val="4F81BD">
                    <a:lumMod val="50000"/>
                  </a:srgbClr>
                </a:solidFill>
                <a:latin typeface="Franklin Gothic Medium Cond" panose="020B0606030402020204" pitchFamily="34" charset="0"/>
                <a:cs typeface="Arial" pitchFamily="34" charset="0"/>
              </a:rPr>
              <a:t>80,05</a:t>
            </a:r>
          </a:p>
        </p:txBody>
      </p:sp>
      <p:sp>
        <p:nvSpPr>
          <p:cNvPr id="7" name="Rectangle 6"/>
          <p:cNvSpPr/>
          <p:nvPr/>
        </p:nvSpPr>
        <p:spPr>
          <a:xfrm>
            <a:off x="5550837" y="3546422"/>
            <a:ext cx="3518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b="1" dirty="0" err="1">
                <a:solidFill>
                  <a:srgbClr val="C0504D"/>
                </a:solidFill>
                <a:latin typeface="Calibri"/>
                <a:cs typeface="Arial" pitchFamily="34" charset="0"/>
              </a:rPr>
              <a:t>Indikator</a:t>
            </a:r>
            <a:r>
              <a:rPr lang="en-US" sz="1500" b="1" dirty="0">
                <a:solidFill>
                  <a:srgbClr val="C0504D"/>
                </a:solidFill>
                <a:latin typeface="Calibri"/>
                <a:cs typeface="Arial" pitchFamily="34" charset="0"/>
              </a:rPr>
              <a:t> </a:t>
            </a:r>
            <a:r>
              <a:rPr lang="en-US" sz="1500" b="1" dirty="0" err="1">
                <a:solidFill>
                  <a:srgbClr val="C0504D"/>
                </a:solidFill>
                <a:latin typeface="Calibri"/>
                <a:cs typeface="Arial" pitchFamily="34" charset="0"/>
              </a:rPr>
              <a:t>Pendidikan</a:t>
            </a:r>
            <a:r>
              <a:rPr lang="en-US" sz="1500" b="1" dirty="0">
                <a:solidFill>
                  <a:srgbClr val="C0504D"/>
                </a:solidFill>
                <a:latin typeface="Calibri"/>
                <a:cs typeface="Arial" pitchFamily="34" charset="0"/>
              </a:rPr>
              <a:t> </a:t>
            </a:r>
            <a:r>
              <a:rPr lang="en-US" sz="1500" b="1" dirty="0" err="1">
                <a:solidFill>
                  <a:srgbClr val="C0504D"/>
                </a:solidFill>
                <a:latin typeface="Calibri"/>
                <a:cs typeface="Arial" pitchFamily="34" charset="0"/>
              </a:rPr>
              <a:t>dan</a:t>
            </a:r>
            <a:r>
              <a:rPr lang="en-US" sz="1500" b="1" dirty="0">
                <a:solidFill>
                  <a:srgbClr val="C0504D"/>
                </a:solidFill>
                <a:latin typeface="Calibri"/>
                <a:cs typeface="Arial" pitchFamily="34" charset="0"/>
              </a:rPr>
              <a:t> </a:t>
            </a:r>
            <a:r>
              <a:rPr lang="en-US" sz="1500" b="1" dirty="0" err="1">
                <a:solidFill>
                  <a:srgbClr val="C0504D"/>
                </a:solidFill>
                <a:latin typeface="Calibri"/>
                <a:cs typeface="Arial" pitchFamily="34" charset="0"/>
              </a:rPr>
              <a:t>Keterampilan</a:t>
            </a:r>
            <a:endParaRPr lang="en-US" sz="1500" b="1" dirty="0">
              <a:solidFill>
                <a:srgbClr val="C0504D"/>
              </a:solidFill>
              <a:latin typeface="Calibri"/>
              <a:cs typeface="Arial" pitchFamily="34" charset="0"/>
            </a:endParaRPr>
          </a:p>
          <a:p>
            <a:pPr algn="ctr"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400" b="1" dirty="0">
              <a:solidFill>
                <a:srgbClr val="C0504D"/>
              </a:solidFill>
              <a:latin typeface="Calibri"/>
              <a:cs typeface="Arial" pitchFamily="34" charset="0"/>
            </a:endParaRPr>
          </a:p>
          <a:p>
            <a:pPr algn="ctr"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400" b="1" dirty="0">
              <a:solidFill>
                <a:srgbClr val="C0504D"/>
              </a:solidFill>
              <a:latin typeface="Calibri"/>
              <a:cs typeface="Arial" pitchFamily="34" charset="0"/>
            </a:endParaRPr>
          </a:p>
          <a:p>
            <a:pPr algn="ctr"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>
              <a:solidFill>
                <a:srgbClr val="C0504D"/>
              </a:solidFill>
              <a:latin typeface="Calibri"/>
              <a:cs typeface="Arial" pitchFamily="34" charset="0"/>
            </a:endParaRPr>
          </a:p>
          <a:p>
            <a:pPr algn="ctr"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 err="1">
                <a:solidFill>
                  <a:srgbClr val="C0504D"/>
                </a:solidFill>
                <a:latin typeface="Calibri"/>
                <a:cs typeface="Arial" pitchFamily="34" charset="0"/>
              </a:rPr>
              <a:t>Dimensi</a:t>
            </a:r>
            <a:r>
              <a:rPr lang="en-US" sz="1600" dirty="0">
                <a:solidFill>
                  <a:srgbClr val="C0504D"/>
                </a:solidFill>
                <a:latin typeface="Calibri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C0504D"/>
                </a:solidFill>
                <a:latin typeface="Calibri"/>
                <a:cs typeface="Arial" pitchFamily="34" charset="0"/>
              </a:rPr>
              <a:t>Kepuasan</a:t>
            </a:r>
            <a:r>
              <a:rPr lang="en-US" sz="1600" dirty="0">
                <a:solidFill>
                  <a:srgbClr val="C0504D"/>
                </a:solidFill>
                <a:latin typeface="Calibri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C0504D"/>
                </a:solidFill>
                <a:latin typeface="Calibri"/>
                <a:cs typeface="Arial" pitchFamily="34" charset="0"/>
              </a:rPr>
              <a:t>Hidup</a:t>
            </a:r>
            <a:endParaRPr lang="en-US" sz="1600" dirty="0">
              <a:solidFill>
                <a:srgbClr val="C0504D"/>
              </a:solidFill>
              <a:latin typeface="Calibri"/>
              <a:cs typeface="Arial" pitchFamily="34" charset="0"/>
            </a:endParaRPr>
          </a:p>
          <a:p>
            <a:pPr algn="ctr"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 err="1">
                <a:solidFill>
                  <a:srgbClr val="C0504D"/>
                </a:solidFill>
                <a:latin typeface="Calibri"/>
                <a:cs typeface="Arial" pitchFamily="34" charset="0"/>
              </a:rPr>
              <a:t>Subdimensi</a:t>
            </a:r>
            <a:r>
              <a:rPr lang="en-US" sz="1600" dirty="0">
                <a:solidFill>
                  <a:srgbClr val="C0504D"/>
                </a:solidFill>
                <a:latin typeface="Calibri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C0504D"/>
                </a:solidFill>
                <a:latin typeface="Calibri"/>
                <a:cs typeface="Arial" pitchFamily="34" charset="0"/>
              </a:rPr>
              <a:t>Kepuasan</a:t>
            </a:r>
            <a:r>
              <a:rPr lang="en-US" sz="1600" dirty="0">
                <a:solidFill>
                  <a:srgbClr val="C0504D"/>
                </a:solidFill>
                <a:latin typeface="Calibri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C0504D"/>
                </a:solidFill>
                <a:latin typeface="Calibri"/>
                <a:cs typeface="Arial" pitchFamily="34" charset="0"/>
              </a:rPr>
              <a:t>Hidup</a:t>
            </a:r>
            <a:r>
              <a:rPr lang="en-US" sz="1600" dirty="0">
                <a:solidFill>
                  <a:srgbClr val="C0504D"/>
                </a:solidFill>
                <a:latin typeface="Calibri"/>
                <a:cs typeface="Arial" pitchFamily="34" charset="0"/>
              </a:rPr>
              <a:t> Personal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686139" y="3143407"/>
            <a:ext cx="1678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C0504D"/>
                </a:solidFill>
                <a:latin typeface="Franklin Gothic Medium Cond" panose="020B0606030402020204" pitchFamily="34" charset="0"/>
                <a:cs typeface="Century Gothic"/>
              </a:rPr>
              <a:t>TERENDAH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500451" y="3690434"/>
            <a:ext cx="1611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>
                <a:solidFill>
                  <a:srgbClr val="C0504D"/>
                </a:solidFill>
                <a:latin typeface="Franklin Gothic Medium Cond" panose="020B0606030402020204" pitchFamily="34" charset="0"/>
                <a:cs typeface="Arial" pitchFamily="34" charset="0"/>
              </a:rPr>
              <a:t>59,90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5708363" y="4818755"/>
            <a:ext cx="3200400" cy="0"/>
          </a:xfrm>
          <a:prstGeom prst="line">
            <a:avLst/>
          </a:prstGeom>
          <a:ln w="12700" cmpd="sng">
            <a:solidFill>
              <a:srgbClr val="C72E3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708363" y="4890767"/>
            <a:ext cx="3384376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pitchFamily="34" charset="0"/>
              </a:rPr>
              <a:t>Indikator</a:t>
            </a: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pitchFamily="34" charset="0"/>
              </a:rPr>
              <a:t> lain yang </a:t>
            </a:r>
            <a:r>
              <a:rPr lang="en-US" sz="1400" dirty="0" err="1">
                <a:solidFill>
                  <a:srgbClr val="FF0000"/>
                </a:solidFill>
                <a:latin typeface="Calibri"/>
                <a:cs typeface="Arial" pitchFamily="34" charset="0"/>
              </a:rPr>
              <a:t>memiliki</a:t>
            </a:r>
            <a:r>
              <a:rPr lang="en-US" sz="1400" dirty="0">
                <a:solidFill>
                  <a:srgbClr val="FF0000"/>
                </a:solidFill>
                <a:latin typeface="Calibri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Calibri"/>
                <a:cs typeface="Arial" pitchFamily="34" charset="0"/>
              </a:rPr>
              <a:t>indeks</a:t>
            </a:r>
            <a:r>
              <a:rPr lang="en-US" sz="1400" dirty="0">
                <a:solidFill>
                  <a:srgbClr val="FF0000"/>
                </a:solidFill>
                <a:latin typeface="Calibri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Calibri"/>
                <a:cs typeface="Arial" pitchFamily="34" charset="0"/>
              </a:rPr>
              <a:t>dibawah</a:t>
            </a:r>
            <a:r>
              <a:rPr lang="en-US" sz="1400" dirty="0">
                <a:solidFill>
                  <a:srgbClr val="FF0000"/>
                </a:solidFill>
                <a:latin typeface="Calibri"/>
                <a:cs typeface="Arial" pitchFamily="34" charset="0"/>
              </a:rPr>
              <a:t> 70</a:t>
            </a: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pitchFamily="34" charset="0"/>
              </a:rPr>
              <a:t>, </a:t>
            </a:r>
            <a:r>
              <a:rPr lang="en-US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pitchFamily="34" charset="0"/>
              </a:rPr>
              <a:t>yaitu</a:t>
            </a: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pitchFamily="34" charset="0"/>
              </a:rPr>
              <a:t>: </a:t>
            </a:r>
          </a:p>
          <a:p>
            <a:pPr marL="173038" indent="-173038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pitchFamily="34" charset="0"/>
              </a:rPr>
              <a:t>Pendapatan</a:t>
            </a: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pitchFamily="34" charset="0"/>
              </a:rPr>
              <a:t> </a:t>
            </a:r>
            <a:r>
              <a:rPr lang="en-US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pitchFamily="34" charset="0"/>
              </a:rPr>
              <a:t>Rumah</a:t>
            </a: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pitchFamily="34" charset="0"/>
              </a:rPr>
              <a:t> </a:t>
            </a:r>
            <a:r>
              <a:rPr lang="en-US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pitchFamily="34" charset="0"/>
              </a:rPr>
              <a:t>Tangga</a:t>
            </a: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pitchFamily="34" charset="0"/>
              </a:rPr>
              <a:t>, </a:t>
            </a:r>
          </a:p>
          <a:p>
            <a:pPr marL="173038" indent="-173038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pitchFamily="34" charset="0"/>
              </a:rPr>
              <a:t>Pengembangan</a:t>
            </a: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pitchFamily="34" charset="0"/>
              </a:rPr>
              <a:t> </a:t>
            </a:r>
            <a:r>
              <a:rPr lang="en-US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pitchFamily="34" charset="0"/>
              </a:rPr>
              <a:t>Diri</a:t>
            </a: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pitchFamily="34" charset="0"/>
              </a:rPr>
              <a:t>, </a:t>
            </a:r>
          </a:p>
          <a:p>
            <a:pPr marL="173038" indent="-173038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pitchFamily="34" charset="0"/>
              </a:rPr>
              <a:t>Perasaan</a:t>
            </a: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pitchFamily="34" charset="0"/>
              </a:rPr>
              <a:t> </a:t>
            </a:r>
            <a:r>
              <a:rPr lang="en-US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pitchFamily="34" charset="0"/>
              </a:rPr>
              <a:t>Tidak</a:t>
            </a: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pitchFamily="34" charset="0"/>
              </a:rPr>
              <a:t> </a:t>
            </a:r>
            <a:r>
              <a:rPr lang="en-US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pitchFamily="34" charset="0"/>
              </a:rPr>
              <a:t>Khawatir</a:t>
            </a: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pitchFamily="34" charset="0"/>
              </a:rPr>
              <a:t>/</a:t>
            </a:r>
            <a:r>
              <a:rPr lang="en-US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pitchFamily="34" charset="0"/>
              </a:rPr>
              <a:t>Cemas</a:t>
            </a: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pitchFamily="34" charset="0"/>
              </a:rPr>
              <a:t>, </a:t>
            </a:r>
          </a:p>
          <a:p>
            <a:pPr marL="173038" indent="-173038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pitchFamily="34" charset="0"/>
              </a:rPr>
              <a:t>Pekerjaan</a:t>
            </a: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pitchFamily="34" charset="0"/>
              </a:rPr>
              <a:t>/Usaha/</a:t>
            </a:r>
            <a:r>
              <a:rPr lang="en-US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pitchFamily="34" charset="0"/>
              </a:rPr>
              <a:t>Kegiatan</a:t>
            </a: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pitchFamily="34" charset="0"/>
              </a:rPr>
              <a:t> </a:t>
            </a:r>
            <a:r>
              <a:rPr lang="en-US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pitchFamily="34" charset="0"/>
              </a:rPr>
              <a:t>Utama</a:t>
            </a: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pitchFamily="34" charset="0"/>
              </a:rPr>
              <a:t>, </a:t>
            </a:r>
          </a:p>
          <a:p>
            <a:pPr marL="173038" indent="-173038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pitchFamily="34" charset="0"/>
              </a:rPr>
              <a:t>Perasaan</a:t>
            </a: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pitchFamily="34" charset="0"/>
              </a:rPr>
              <a:t> </a:t>
            </a:r>
            <a:r>
              <a:rPr lang="en-US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pitchFamily="34" charset="0"/>
              </a:rPr>
              <a:t>Tidak</a:t>
            </a: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pitchFamily="34" charset="0"/>
              </a:rPr>
              <a:t> </a:t>
            </a:r>
            <a:r>
              <a:rPr lang="en-US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pitchFamily="34" charset="0"/>
              </a:rPr>
              <a:t>Tertekan</a:t>
            </a: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pitchFamily="34" charset="0"/>
              </a:rPr>
              <a:t>, </a:t>
            </a:r>
            <a:r>
              <a:rPr lang="en-US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pitchFamily="34" charset="0"/>
              </a:rPr>
              <a:t>dan</a:t>
            </a: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pitchFamily="34" charset="0"/>
              </a:rPr>
              <a:t> </a:t>
            </a:r>
          </a:p>
          <a:p>
            <a:pPr marL="173038" indent="-173038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pitchFamily="34" charset="0"/>
              </a:rPr>
              <a:t>Kondisi</a:t>
            </a: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pitchFamily="34" charset="0"/>
              </a:rPr>
              <a:t> </a:t>
            </a:r>
            <a:r>
              <a:rPr lang="en-US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pitchFamily="34" charset="0"/>
              </a:rPr>
              <a:t>Rumah</a:t>
            </a: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pitchFamily="34" charset="0"/>
              </a:rPr>
              <a:t> </a:t>
            </a:r>
            <a:r>
              <a:rPr lang="en-US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pitchFamily="34" charset="0"/>
              </a:rPr>
              <a:t>dan</a:t>
            </a: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pitchFamily="34" charset="0"/>
              </a:rPr>
              <a:t> </a:t>
            </a:r>
            <a:r>
              <a:rPr lang="en-US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pitchFamily="34" charset="0"/>
              </a:rPr>
              <a:t>Fasilitas</a:t>
            </a: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pitchFamily="34" charset="0"/>
              </a:rPr>
              <a:t> </a:t>
            </a:r>
            <a:r>
              <a:rPr lang="en-US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pitchFamily="34" charset="0"/>
              </a:rPr>
              <a:t>Rumah</a:t>
            </a:r>
            <a:endParaRPr lang="en-US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cs typeface="Arial" pitchFamily="34" charset="0"/>
            </a:endParaRPr>
          </a:p>
        </p:txBody>
      </p:sp>
      <p:sp>
        <p:nvSpPr>
          <p:cNvPr id="8" name="Rectangle 79"/>
          <p:cNvSpPr>
            <a:spLocks noChangeArrowheads="1"/>
          </p:cNvSpPr>
          <p:nvPr/>
        </p:nvSpPr>
        <p:spPr bwMode="auto">
          <a:xfrm>
            <a:off x="1981204" y="348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Rectangle 81"/>
          <p:cNvSpPr/>
          <p:nvPr/>
        </p:nvSpPr>
        <p:spPr bwMode="auto">
          <a:xfrm>
            <a:off x="307763" y="1147835"/>
            <a:ext cx="5328592" cy="5327104"/>
          </a:xfrm>
          <a:prstGeom prst="rect">
            <a:avLst/>
          </a:prstGeom>
          <a:solidFill>
            <a:srgbClr val="FFFFFF">
              <a:lumMod val="95000"/>
            </a:srgbClr>
          </a:solidFill>
          <a:ln w="254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68586" tIns="34293" rIns="68586" bIns="34293" numCol="1" rtlCol="0" anchor="ctr" anchorCtr="0" compatLnSpc="1">
            <a:prstTxWarp prst="textNoShape">
              <a:avLst/>
            </a:prstTxWarp>
          </a:bodyPr>
          <a:lstStyle/>
          <a:p>
            <a:pPr algn="ctr" defTabSz="68566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700" kern="0" spc="-11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2965327" y="5952912"/>
            <a:ext cx="2292477" cy="453887"/>
            <a:chOff x="99390" y="1070303"/>
            <a:chExt cx="2585156" cy="515100"/>
          </a:xfrm>
        </p:grpSpPr>
        <p:grpSp>
          <p:nvGrpSpPr>
            <p:cNvPr id="66" name="Group 65"/>
            <p:cNvGrpSpPr/>
            <p:nvPr/>
          </p:nvGrpSpPr>
          <p:grpSpPr>
            <a:xfrm>
              <a:off x="99390" y="1310826"/>
              <a:ext cx="2585156" cy="274577"/>
              <a:chOff x="99390" y="1310826"/>
              <a:chExt cx="2585156" cy="274577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99390" y="1341051"/>
                <a:ext cx="337930" cy="188844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defTabSz="914400" fontAlgn="base">
                  <a:lnSpc>
                    <a:spcPct val="115000"/>
                  </a:lnSpc>
                  <a:spcBef>
                    <a:spcPct val="0"/>
                  </a:spcBef>
                  <a:defRPr/>
                </a:pPr>
                <a:r>
                  <a:rPr lang="en-US" sz="1100">
                    <a:solidFill>
                      <a:prstClr val="white"/>
                    </a:solidFill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solidFill>
                    <a:prstClr val="white"/>
                  </a:solidFill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73" name="Text Box 9"/>
              <p:cNvSpPr txBox="1"/>
              <p:nvPr/>
            </p:nvSpPr>
            <p:spPr>
              <a:xfrm>
                <a:off x="419217" y="1310826"/>
                <a:ext cx="2265329" cy="274577"/>
              </a:xfrm>
              <a:prstGeom prst="rect">
                <a:avLst/>
              </a:prstGeom>
            </p:spPr>
            <p:txBody>
              <a:bodyPr wrap="square" rtlCol="0"/>
              <a:lstStyle/>
              <a:p>
                <a:pPr defTabSz="914400" fontAlgn="base">
                  <a:spcBef>
                    <a:spcPct val="0"/>
                  </a:spcBef>
                  <a:defRPr/>
                </a:pPr>
                <a:r>
                  <a:rPr lang="en-US" sz="900" dirty="0" err="1">
                    <a:solidFill>
                      <a:prstClr val="black"/>
                    </a:solidFill>
                    <a:latin typeface="Arial Narrow"/>
                    <a:ea typeface="Times New Roman"/>
                    <a:cs typeface="Times New Roman"/>
                  </a:rPr>
                  <a:t>Dimensi</a:t>
                </a:r>
                <a:r>
                  <a:rPr lang="en-US" sz="900" dirty="0">
                    <a:solidFill>
                      <a:prstClr val="black"/>
                    </a:solidFill>
                    <a:latin typeface="Arial Narrow"/>
                    <a:ea typeface="Times New Roman"/>
                    <a:cs typeface="Times New Roman"/>
                  </a:rPr>
                  <a:t> </a:t>
                </a:r>
                <a:r>
                  <a:rPr lang="en-US" sz="900" dirty="0" err="1">
                    <a:solidFill>
                      <a:prstClr val="black"/>
                    </a:solidFill>
                    <a:latin typeface="Arial Narrow"/>
                    <a:ea typeface="Times New Roman"/>
                    <a:cs typeface="Times New Roman"/>
                  </a:rPr>
                  <a:t>Makna</a:t>
                </a:r>
                <a:r>
                  <a:rPr lang="en-US" sz="900" dirty="0">
                    <a:solidFill>
                      <a:prstClr val="black"/>
                    </a:solidFill>
                    <a:latin typeface="Arial Narrow"/>
                    <a:ea typeface="Times New Roman"/>
                    <a:cs typeface="Times New Roman"/>
                  </a:rPr>
                  <a:t> </a:t>
                </a:r>
                <a:r>
                  <a:rPr lang="en-US" sz="900" dirty="0" err="1">
                    <a:solidFill>
                      <a:prstClr val="black"/>
                    </a:solidFill>
                    <a:latin typeface="Arial Narrow"/>
                    <a:ea typeface="Times New Roman"/>
                    <a:cs typeface="Times New Roman"/>
                  </a:rPr>
                  <a:t>Hidup</a:t>
                </a:r>
                <a:r>
                  <a:rPr lang="en-US" sz="900" dirty="0">
                    <a:solidFill>
                      <a:prstClr val="black"/>
                    </a:solidFill>
                    <a:latin typeface="Arial Narrow"/>
                    <a:ea typeface="Times New Roman"/>
                    <a:cs typeface="Times New Roman"/>
                  </a:rPr>
                  <a:t> (</a:t>
                </a:r>
                <a:r>
                  <a:rPr lang="en-US" sz="900" i="1" dirty="0" err="1">
                    <a:solidFill>
                      <a:prstClr val="black"/>
                    </a:solidFill>
                    <a:latin typeface="Arial Narrow"/>
                    <a:ea typeface="Times New Roman"/>
                    <a:cs typeface="Times New Roman"/>
                  </a:rPr>
                  <a:t>Eudaimonia</a:t>
                </a:r>
                <a:r>
                  <a:rPr lang="en-US" sz="900" i="1" dirty="0">
                    <a:solidFill>
                      <a:prstClr val="black"/>
                    </a:solidFill>
                    <a:latin typeface="Arial Narrow"/>
                    <a:ea typeface="Times New Roman"/>
                    <a:cs typeface="Times New Roman"/>
                  </a:rPr>
                  <a:t>)</a:t>
                </a:r>
                <a:endParaRPr lang="en-US" sz="1200" dirty="0">
                  <a:solidFill>
                    <a:prstClr val="black"/>
                  </a:solidFill>
                  <a:latin typeface="Times New Roman"/>
                  <a:ea typeface="Times New Roman"/>
                  <a:cs typeface="Arial" pitchFamily="34" charset="0"/>
                </a:endParaRPr>
              </a:p>
            </p:txBody>
          </p:sp>
        </p:grpSp>
        <p:sp>
          <p:nvSpPr>
            <p:cNvPr id="68" name="Rectangle 67"/>
            <p:cNvSpPr/>
            <p:nvPr/>
          </p:nvSpPr>
          <p:spPr>
            <a:xfrm>
              <a:off x="100494" y="1088357"/>
              <a:ext cx="337930" cy="18884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defTabSz="914400" fontAlgn="base">
                <a:lnSpc>
                  <a:spcPct val="115000"/>
                </a:lnSpc>
                <a:spcBef>
                  <a:spcPct val="0"/>
                </a:spcBef>
                <a:defRPr/>
              </a:pPr>
              <a:r>
                <a:rPr lang="en-US" sz="1100">
                  <a:solidFill>
                    <a:prstClr val="white"/>
                  </a:solidFill>
                  <a:latin typeface="Calibri"/>
                  <a:ea typeface="Times New Roman"/>
                  <a:cs typeface="Times New Roman"/>
                </a:rPr>
                <a:t> </a:t>
              </a:r>
              <a:endParaRPr lang="en-US" sz="1100">
                <a:solidFill>
                  <a:prstClr val="white"/>
                </a:solidFill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70" name="Text Box 1"/>
            <p:cNvSpPr txBox="1"/>
            <p:nvPr/>
          </p:nvSpPr>
          <p:spPr>
            <a:xfrm>
              <a:off x="413662" y="1070303"/>
              <a:ext cx="1928191" cy="255297"/>
            </a:xfrm>
            <a:prstGeom prst="rect">
              <a:avLst/>
            </a:prstGeom>
          </p:spPr>
          <p:txBody>
            <a:bodyPr wrap="square" rtlCol="0"/>
            <a:lstStyle/>
            <a:p>
              <a:pPr defTabSz="914400" fontAlgn="base">
                <a:spcBef>
                  <a:spcPct val="0"/>
                </a:spcBef>
                <a:defRPr/>
              </a:pPr>
              <a:r>
                <a:rPr lang="en-US" sz="900" dirty="0" err="1">
                  <a:solidFill>
                    <a:prstClr val="black"/>
                  </a:solidFill>
                  <a:latin typeface="Arial Narrow"/>
                  <a:ea typeface="Times New Roman"/>
                  <a:cs typeface="Times New Roman"/>
                </a:rPr>
                <a:t>Dimensi</a:t>
              </a:r>
              <a:r>
                <a:rPr lang="en-US" sz="900" dirty="0">
                  <a:solidFill>
                    <a:prstClr val="black"/>
                  </a:solidFill>
                  <a:latin typeface="Arial Narrow"/>
                  <a:ea typeface="Times New Roman"/>
                  <a:cs typeface="Times New Roman"/>
                </a:rPr>
                <a:t> </a:t>
              </a:r>
              <a:r>
                <a:rPr lang="en-US" sz="900" dirty="0" err="1">
                  <a:solidFill>
                    <a:prstClr val="black"/>
                  </a:solidFill>
                  <a:latin typeface="Arial Narrow"/>
                  <a:ea typeface="Times New Roman"/>
                  <a:cs typeface="Times New Roman"/>
                </a:rPr>
                <a:t>Perasaan</a:t>
              </a:r>
              <a:r>
                <a:rPr lang="en-US" sz="900" dirty="0">
                  <a:solidFill>
                    <a:prstClr val="black"/>
                  </a:solidFill>
                  <a:latin typeface="Arial Narrow"/>
                  <a:ea typeface="Times New Roman"/>
                  <a:cs typeface="Times New Roman"/>
                </a:rPr>
                <a:t> (</a:t>
              </a:r>
              <a:r>
                <a:rPr lang="en-US" sz="900" i="1" dirty="0">
                  <a:solidFill>
                    <a:prstClr val="black"/>
                  </a:solidFill>
                  <a:latin typeface="Arial Narrow"/>
                  <a:ea typeface="Times New Roman"/>
                  <a:cs typeface="Times New Roman"/>
                </a:rPr>
                <a:t>Affect)</a:t>
              </a:r>
              <a:endParaRPr lang="en-US" sz="1200" dirty="0">
                <a:solidFill>
                  <a:prstClr val="black"/>
                </a:solidFill>
                <a:latin typeface="Times New Roman"/>
                <a:ea typeface="Times New Roman"/>
                <a:cs typeface="Arial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03633" y="5441320"/>
            <a:ext cx="2464416" cy="951904"/>
            <a:chOff x="294243" y="5322570"/>
            <a:chExt cx="2464416" cy="951904"/>
          </a:xfrm>
        </p:grpSpPr>
        <p:grpSp>
          <p:nvGrpSpPr>
            <p:cNvPr id="76" name="Group 75"/>
            <p:cNvGrpSpPr/>
            <p:nvPr/>
          </p:nvGrpSpPr>
          <p:grpSpPr>
            <a:xfrm>
              <a:off x="466182" y="6032527"/>
              <a:ext cx="2292477" cy="241947"/>
              <a:chOff x="99390" y="1310826"/>
              <a:chExt cx="2585156" cy="274577"/>
            </a:xfrm>
          </p:grpSpPr>
          <p:sp>
            <p:nvSpPr>
              <p:cNvPr id="79" name="Rectangle 78"/>
              <p:cNvSpPr/>
              <p:nvPr/>
            </p:nvSpPr>
            <p:spPr>
              <a:xfrm>
                <a:off x="99390" y="1341051"/>
                <a:ext cx="337930" cy="188844"/>
              </a:xfrm>
              <a:prstGeom prst="rect">
                <a:avLst/>
              </a:prstGeom>
              <a:solidFill>
                <a:srgbClr val="DBE5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defTabSz="914400" fontAlgn="base">
                  <a:lnSpc>
                    <a:spcPct val="115000"/>
                  </a:lnSpc>
                  <a:spcBef>
                    <a:spcPct val="0"/>
                  </a:spcBef>
                  <a:defRPr/>
                </a:pPr>
                <a:r>
                  <a:rPr lang="en-US" sz="1100">
                    <a:solidFill>
                      <a:prstClr val="white"/>
                    </a:solidFill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>
                  <a:solidFill>
                    <a:prstClr val="white"/>
                  </a:solidFill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80" name="Text Box 9"/>
              <p:cNvSpPr txBox="1"/>
              <p:nvPr/>
            </p:nvSpPr>
            <p:spPr>
              <a:xfrm>
                <a:off x="419217" y="1310826"/>
                <a:ext cx="2265329" cy="274577"/>
              </a:xfrm>
              <a:prstGeom prst="rect">
                <a:avLst/>
              </a:prstGeom>
            </p:spPr>
            <p:txBody>
              <a:bodyPr wrap="square" rtlCol="0"/>
              <a:lstStyle/>
              <a:p>
                <a:pPr defTabSz="914400" fontAlgn="base">
                  <a:spcBef>
                    <a:spcPct val="0"/>
                  </a:spcBef>
                  <a:defRPr/>
                </a:pPr>
                <a:r>
                  <a:rPr lang="en-US" sz="900" dirty="0" err="1">
                    <a:solidFill>
                      <a:prstClr val="black"/>
                    </a:solidFill>
                    <a:latin typeface="Arial Narrow"/>
                    <a:ea typeface="Times New Roman"/>
                    <a:cs typeface="Times New Roman"/>
                  </a:rPr>
                  <a:t>Subdimensi</a:t>
                </a:r>
                <a:r>
                  <a:rPr lang="en-US" sz="900" dirty="0">
                    <a:solidFill>
                      <a:prstClr val="black"/>
                    </a:solidFill>
                    <a:latin typeface="Arial Narrow"/>
                    <a:ea typeface="Times New Roman"/>
                    <a:cs typeface="Times New Roman"/>
                  </a:rPr>
                  <a:t> </a:t>
                </a:r>
                <a:r>
                  <a:rPr lang="en-US" sz="900" dirty="0" err="1">
                    <a:solidFill>
                      <a:prstClr val="black"/>
                    </a:solidFill>
                    <a:latin typeface="Arial Narrow"/>
                    <a:ea typeface="Times New Roman"/>
                    <a:cs typeface="Times New Roman"/>
                  </a:rPr>
                  <a:t>Sosial</a:t>
                </a:r>
                <a:endParaRPr lang="en-US" sz="1200" dirty="0">
                  <a:solidFill>
                    <a:prstClr val="black"/>
                  </a:solidFill>
                  <a:latin typeface="Times New Roman"/>
                  <a:ea typeface="Times New Roman"/>
                  <a:cs typeface="Arial" pitchFamily="34" charset="0"/>
                </a:endParaRPr>
              </a:p>
            </p:txBody>
          </p:sp>
        </p:grpSp>
        <p:sp>
          <p:nvSpPr>
            <p:cNvPr id="77" name="Rectangle 76"/>
            <p:cNvSpPr/>
            <p:nvPr/>
          </p:nvSpPr>
          <p:spPr>
            <a:xfrm>
              <a:off x="467161" y="5836496"/>
              <a:ext cx="299671" cy="166401"/>
            </a:xfrm>
            <a:prstGeom prst="rect">
              <a:avLst/>
            </a:prstGeom>
            <a:solidFill>
              <a:srgbClr val="B7CB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defTabSz="914400" fontAlgn="base">
                <a:lnSpc>
                  <a:spcPct val="115000"/>
                </a:lnSpc>
                <a:spcBef>
                  <a:spcPct val="0"/>
                </a:spcBef>
                <a:defRPr/>
              </a:pPr>
              <a:r>
                <a:rPr lang="en-US" sz="1100">
                  <a:solidFill>
                    <a:prstClr val="white"/>
                  </a:solidFill>
                  <a:latin typeface="Calibri"/>
                  <a:ea typeface="Times New Roman"/>
                  <a:cs typeface="Times New Roman"/>
                </a:rPr>
                <a:t> </a:t>
              </a:r>
              <a:endParaRPr lang="en-US" sz="1100">
                <a:solidFill>
                  <a:prstClr val="white"/>
                </a:solidFill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78" name="Text Box 1"/>
            <p:cNvSpPr txBox="1"/>
            <p:nvPr/>
          </p:nvSpPr>
          <p:spPr>
            <a:xfrm>
              <a:off x="744874" y="5820587"/>
              <a:ext cx="1709890" cy="224958"/>
            </a:xfrm>
            <a:prstGeom prst="rect">
              <a:avLst/>
            </a:prstGeom>
          </p:spPr>
          <p:txBody>
            <a:bodyPr wrap="square" rtlCol="0"/>
            <a:lstStyle/>
            <a:p>
              <a:pPr defTabSz="914400" fontAlgn="base">
                <a:spcBef>
                  <a:spcPct val="0"/>
                </a:spcBef>
                <a:defRPr/>
              </a:pPr>
              <a:r>
                <a:rPr lang="en-US" sz="900" dirty="0" err="1">
                  <a:solidFill>
                    <a:prstClr val="black"/>
                  </a:solidFill>
                  <a:latin typeface="Arial Narrow"/>
                  <a:ea typeface="Times New Roman"/>
                  <a:cs typeface="Times New Roman"/>
                </a:rPr>
                <a:t>Subdimensi</a:t>
              </a:r>
              <a:r>
                <a:rPr lang="en-US" sz="900" dirty="0">
                  <a:solidFill>
                    <a:prstClr val="black"/>
                  </a:solidFill>
                  <a:latin typeface="Arial Narrow"/>
                  <a:ea typeface="Times New Roman"/>
                  <a:cs typeface="Times New Roman"/>
                </a:rPr>
                <a:t> Personal</a:t>
              </a:r>
              <a:endParaRPr lang="en-US" sz="1200" dirty="0">
                <a:solidFill>
                  <a:prstClr val="black"/>
                </a:solidFill>
                <a:latin typeface="Times New Roman"/>
                <a:ea typeface="Times New Roman"/>
                <a:cs typeface="Arial" pitchFamily="34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384764" y="5608743"/>
              <a:ext cx="301036" cy="166401"/>
              <a:chOff x="384764" y="5608743"/>
              <a:chExt cx="301036" cy="166401"/>
            </a:xfrm>
          </p:grpSpPr>
          <p:sp>
            <p:nvSpPr>
              <p:cNvPr id="81" name="Rectangle 80"/>
              <p:cNvSpPr/>
              <p:nvPr/>
            </p:nvSpPr>
            <p:spPr>
              <a:xfrm>
                <a:off x="384764" y="5608743"/>
                <a:ext cx="151200" cy="166401"/>
              </a:xfrm>
              <a:prstGeom prst="rect">
                <a:avLst/>
              </a:prstGeom>
              <a:solidFill>
                <a:srgbClr val="B7CBE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defTabSz="914400" fontAlgn="base">
                  <a:lnSpc>
                    <a:spcPct val="115000"/>
                  </a:lnSpc>
                  <a:spcBef>
                    <a:spcPct val="0"/>
                  </a:spcBef>
                  <a:defRPr/>
                </a:pPr>
                <a:r>
                  <a:rPr lang="en-US" sz="1100" dirty="0">
                    <a:solidFill>
                      <a:prstClr val="white"/>
                    </a:solidFill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 dirty="0">
                  <a:solidFill>
                    <a:prstClr val="white"/>
                  </a:solidFill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534600" y="5608743"/>
                <a:ext cx="151200" cy="166401"/>
              </a:xfrm>
              <a:prstGeom prst="rect">
                <a:avLst/>
              </a:prstGeom>
              <a:solidFill>
                <a:srgbClr val="DBE5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defTabSz="914400" fontAlgn="base">
                  <a:lnSpc>
                    <a:spcPct val="115000"/>
                  </a:lnSpc>
                  <a:spcBef>
                    <a:spcPct val="0"/>
                  </a:spcBef>
                  <a:defRPr/>
                </a:pPr>
                <a:r>
                  <a:rPr lang="en-US" sz="1100" dirty="0">
                    <a:solidFill>
                      <a:prstClr val="white"/>
                    </a:solidFill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en-US" sz="1100" dirty="0">
                  <a:solidFill>
                    <a:prstClr val="white"/>
                  </a:solidFill>
                  <a:latin typeface="Calibri"/>
                  <a:ea typeface="Calibri"/>
                  <a:cs typeface="Times New Roman"/>
                </a:endParaRPr>
              </a:p>
            </p:txBody>
          </p:sp>
        </p:grpSp>
        <p:sp>
          <p:nvSpPr>
            <p:cNvPr id="83" name="Text Box 1"/>
            <p:cNvSpPr txBox="1"/>
            <p:nvPr/>
          </p:nvSpPr>
          <p:spPr>
            <a:xfrm>
              <a:off x="666870" y="5574913"/>
              <a:ext cx="1709890" cy="224958"/>
            </a:xfrm>
            <a:prstGeom prst="rect">
              <a:avLst/>
            </a:prstGeom>
          </p:spPr>
          <p:txBody>
            <a:bodyPr wrap="square" rtlCol="0"/>
            <a:lstStyle/>
            <a:p>
              <a:pPr defTabSz="914400" fontAlgn="base">
                <a:spcBef>
                  <a:spcPct val="0"/>
                </a:spcBef>
                <a:defRPr/>
              </a:pPr>
              <a:r>
                <a:rPr lang="en-US" sz="900" dirty="0" err="1">
                  <a:solidFill>
                    <a:prstClr val="black"/>
                  </a:solidFill>
                  <a:latin typeface="Arial Narrow"/>
                  <a:ea typeface="Times New Roman"/>
                  <a:cs typeface="Times New Roman"/>
                </a:rPr>
                <a:t>Dimensi</a:t>
              </a:r>
              <a:r>
                <a:rPr lang="en-US" sz="900" dirty="0">
                  <a:solidFill>
                    <a:prstClr val="black"/>
                  </a:solidFill>
                  <a:latin typeface="Arial Narrow"/>
                  <a:ea typeface="Times New Roman"/>
                  <a:cs typeface="Times New Roman"/>
                </a:rPr>
                <a:t> </a:t>
              </a:r>
              <a:r>
                <a:rPr lang="en-US" sz="900" dirty="0" err="1">
                  <a:solidFill>
                    <a:prstClr val="black"/>
                  </a:solidFill>
                  <a:latin typeface="Arial Narrow"/>
                  <a:ea typeface="Times New Roman"/>
                  <a:cs typeface="Times New Roman"/>
                </a:rPr>
                <a:t>Kepuasan</a:t>
              </a:r>
              <a:r>
                <a:rPr lang="en-US" sz="900" dirty="0">
                  <a:solidFill>
                    <a:prstClr val="black"/>
                  </a:solidFill>
                  <a:latin typeface="Arial Narrow"/>
                  <a:ea typeface="Times New Roman"/>
                  <a:cs typeface="Times New Roman"/>
                </a:rPr>
                <a:t> </a:t>
              </a:r>
              <a:r>
                <a:rPr lang="en-US" sz="900" dirty="0" err="1">
                  <a:solidFill>
                    <a:prstClr val="black"/>
                  </a:solidFill>
                  <a:latin typeface="Arial Narrow"/>
                  <a:ea typeface="Times New Roman"/>
                  <a:cs typeface="Times New Roman"/>
                </a:rPr>
                <a:t>hidup</a:t>
              </a:r>
              <a:endParaRPr lang="en-US" sz="1200" dirty="0">
                <a:solidFill>
                  <a:prstClr val="black"/>
                </a:solidFill>
                <a:latin typeface="Times New Roman"/>
                <a:ea typeface="Times New Roman"/>
                <a:cs typeface="Arial" pitchFamily="34" charset="0"/>
              </a:endParaRPr>
            </a:p>
          </p:txBody>
        </p:sp>
        <p:sp>
          <p:nvSpPr>
            <p:cNvPr id="84" name="Text Box 1"/>
            <p:cNvSpPr txBox="1"/>
            <p:nvPr/>
          </p:nvSpPr>
          <p:spPr>
            <a:xfrm>
              <a:off x="294243" y="5322570"/>
              <a:ext cx="1709890" cy="224958"/>
            </a:xfrm>
            <a:prstGeom prst="rect">
              <a:avLst/>
            </a:prstGeom>
          </p:spPr>
          <p:txBody>
            <a:bodyPr wrap="square" rtlCol="0"/>
            <a:lstStyle/>
            <a:p>
              <a:pPr defTabSz="914400" fontAlgn="base">
                <a:spcBef>
                  <a:spcPct val="0"/>
                </a:spcBef>
                <a:defRPr/>
              </a:pPr>
              <a:r>
                <a:rPr lang="en-US" sz="900" dirty="0" err="1">
                  <a:solidFill>
                    <a:prstClr val="black"/>
                  </a:solidFill>
                  <a:latin typeface="Arial Narrow"/>
                  <a:ea typeface="Times New Roman"/>
                  <a:cs typeface="Times New Roman"/>
                </a:rPr>
                <a:t>Keterangan</a:t>
              </a:r>
              <a:r>
                <a:rPr lang="en-US" sz="900" dirty="0">
                  <a:solidFill>
                    <a:prstClr val="black"/>
                  </a:solidFill>
                  <a:latin typeface="Arial Narrow"/>
                  <a:ea typeface="Times New Roman"/>
                  <a:cs typeface="Times New Roman"/>
                </a:rPr>
                <a:t>:</a:t>
              </a:r>
              <a:endParaRPr lang="en-US" sz="1200" dirty="0">
                <a:solidFill>
                  <a:prstClr val="black"/>
                </a:solidFill>
                <a:latin typeface="Times New Roman"/>
                <a:ea typeface="Times New Roman"/>
                <a:cs typeface="Arial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39442" y="1134441"/>
            <a:ext cx="5680714" cy="5134046"/>
            <a:chOff x="139442" y="1073494"/>
            <a:chExt cx="5680714" cy="513404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ECF7FD"/>
                </a:clrFrom>
                <a:clrTo>
                  <a:srgbClr val="ECF7FD">
                    <a:alpha val="0"/>
                  </a:srgbClr>
                </a:clrTo>
              </a:clrChange>
            </a:blip>
            <a:srcRect l="2253"/>
            <a:stretch/>
          </p:blipFill>
          <p:spPr>
            <a:xfrm>
              <a:off x="1089386" y="1477139"/>
              <a:ext cx="3709248" cy="3706304"/>
            </a:xfrm>
            <a:prstGeom prst="ellipse">
              <a:avLst/>
            </a:prstGeom>
          </p:spPr>
        </p:pic>
        <p:grpSp>
          <p:nvGrpSpPr>
            <p:cNvPr id="35" name="Group 34"/>
            <p:cNvGrpSpPr/>
            <p:nvPr/>
          </p:nvGrpSpPr>
          <p:grpSpPr>
            <a:xfrm>
              <a:off x="139442" y="1073494"/>
              <a:ext cx="5680714" cy="5134046"/>
              <a:chOff x="1829275" y="-92148"/>
              <a:chExt cx="3804037" cy="3232260"/>
            </a:xfrm>
          </p:grpSpPr>
          <p:sp>
            <p:nvSpPr>
              <p:cNvPr id="36" name="Text Box 2"/>
              <p:cNvSpPr txBox="1"/>
              <p:nvPr/>
            </p:nvSpPr>
            <p:spPr>
              <a:xfrm>
                <a:off x="3181034" y="-92148"/>
                <a:ext cx="1097653" cy="419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/>
              <a:lstStyle/>
              <a:p>
                <a:pPr algn="ctr" defTabSz="914400" fontAlgn="base">
                  <a:spcBef>
                    <a:spcPct val="0"/>
                  </a:spcBef>
                  <a:defRPr/>
                </a:pPr>
                <a:r>
                  <a:rPr lang="en-US" sz="1100" dirty="0" err="1">
                    <a:solidFill>
                      <a:prstClr val="black"/>
                    </a:solidFill>
                    <a:latin typeface="Franklin Gothic Medium Cond" panose="020B0606030402020204" pitchFamily="34" charset="0"/>
                    <a:ea typeface="Times New Roman"/>
                    <a:cs typeface="Times New Roman"/>
                  </a:rPr>
                  <a:t>Pendidikan</a:t>
                </a:r>
                <a:r>
                  <a:rPr lang="en-US" sz="1100" dirty="0">
                    <a:solidFill>
                      <a:prstClr val="black"/>
                    </a:solidFill>
                    <a:latin typeface="Franklin Gothic Medium Cond" panose="020B0606030402020204" pitchFamily="34" charset="0"/>
                    <a:ea typeface="Times New Roman"/>
                    <a:cs typeface="Times New Roman"/>
                  </a:rPr>
                  <a:t> </a:t>
                </a:r>
                <a:r>
                  <a:rPr lang="en-US" sz="1100" dirty="0" err="1">
                    <a:solidFill>
                      <a:prstClr val="black"/>
                    </a:solidFill>
                    <a:latin typeface="Franklin Gothic Medium Cond" panose="020B0606030402020204" pitchFamily="34" charset="0"/>
                    <a:ea typeface="Times New Roman"/>
                    <a:cs typeface="Times New Roman"/>
                  </a:rPr>
                  <a:t>dan</a:t>
                </a:r>
                <a:r>
                  <a:rPr lang="en-US" sz="1100" dirty="0">
                    <a:solidFill>
                      <a:prstClr val="black"/>
                    </a:solidFill>
                    <a:latin typeface="Franklin Gothic Medium Cond" panose="020B0606030402020204" pitchFamily="34" charset="0"/>
                    <a:ea typeface="Times New Roman"/>
                    <a:cs typeface="Times New Roman"/>
                  </a:rPr>
                  <a:t> </a:t>
                </a:r>
              </a:p>
              <a:p>
                <a:pPr algn="ctr" defTabSz="914400" fontAlgn="base">
                  <a:spcBef>
                    <a:spcPct val="0"/>
                  </a:spcBef>
                  <a:defRPr/>
                </a:pPr>
                <a:r>
                  <a:rPr lang="en-US" sz="1100" dirty="0" err="1">
                    <a:solidFill>
                      <a:prstClr val="black"/>
                    </a:solidFill>
                    <a:latin typeface="Franklin Gothic Medium Cond" panose="020B0606030402020204" pitchFamily="34" charset="0"/>
                    <a:ea typeface="Times New Roman"/>
                    <a:cs typeface="Times New Roman"/>
                  </a:rPr>
                  <a:t>Keterampilan</a:t>
                </a:r>
                <a:endParaRPr lang="en-US" sz="2000" dirty="0">
                  <a:solidFill>
                    <a:prstClr val="black"/>
                  </a:solidFill>
                  <a:latin typeface="Franklin Gothic Medium Cond" panose="020B0606030402020204" pitchFamily="34" charset="0"/>
                  <a:ea typeface="Times New Roman"/>
                  <a:cs typeface="Arial" pitchFamily="34" charset="0"/>
                </a:endParaRPr>
              </a:p>
            </p:txBody>
          </p:sp>
          <p:sp>
            <p:nvSpPr>
              <p:cNvPr id="37" name="Text Box 3"/>
              <p:cNvSpPr txBox="1"/>
              <p:nvPr/>
            </p:nvSpPr>
            <p:spPr>
              <a:xfrm>
                <a:off x="3858657" y="-29760"/>
                <a:ext cx="1027849" cy="412126"/>
              </a:xfrm>
              <a:prstGeom prst="rect">
                <a:avLst/>
              </a:prstGeom>
            </p:spPr>
            <p:txBody>
              <a:bodyPr wrap="square" rtlCol="0"/>
              <a:lstStyle/>
              <a:p>
                <a:pPr algn="ctr" defTabSz="914400" fontAlgn="base">
                  <a:spcBef>
                    <a:spcPct val="0"/>
                  </a:spcBef>
                  <a:defRPr/>
                </a:pPr>
                <a:r>
                  <a:rPr lang="en-US" sz="1100" dirty="0" err="1">
                    <a:solidFill>
                      <a:prstClr val="black"/>
                    </a:solidFill>
                    <a:latin typeface="Franklin Gothic Medium Cond" panose="020B0606030402020204" pitchFamily="34" charset="0"/>
                    <a:ea typeface="Times New Roman"/>
                    <a:cs typeface="Times New Roman"/>
                  </a:rPr>
                  <a:t>Pekerjaan</a:t>
                </a:r>
                <a:r>
                  <a:rPr lang="en-US" sz="1100" dirty="0">
                    <a:solidFill>
                      <a:prstClr val="black"/>
                    </a:solidFill>
                    <a:latin typeface="Franklin Gothic Medium Cond" panose="020B0606030402020204" pitchFamily="34" charset="0"/>
                    <a:ea typeface="Times New Roman"/>
                    <a:cs typeface="Times New Roman"/>
                  </a:rPr>
                  <a:t>/Usaha/ </a:t>
                </a:r>
              </a:p>
              <a:p>
                <a:pPr algn="ctr" defTabSz="914400" fontAlgn="base">
                  <a:spcBef>
                    <a:spcPct val="0"/>
                  </a:spcBef>
                  <a:defRPr/>
                </a:pPr>
                <a:r>
                  <a:rPr lang="en-US" sz="1100" dirty="0" err="1">
                    <a:solidFill>
                      <a:prstClr val="black"/>
                    </a:solidFill>
                    <a:latin typeface="Franklin Gothic Medium Cond" panose="020B0606030402020204" pitchFamily="34" charset="0"/>
                    <a:ea typeface="Times New Roman"/>
                    <a:cs typeface="Times New Roman"/>
                  </a:rPr>
                  <a:t>Kegiatan</a:t>
                </a:r>
                <a:r>
                  <a:rPr lang="en-US" sz="1100" dirty="0">
                    <a:solidFill>
                      <a:prstClr val="black"/>
                    </a:solidFill>
                    <a:latin typeface="Franklin Gothic Medium Cond" panose="020B0606030402020204" pitchFamily="34" charset="0"/>
                    <a:ea typeface="Times New Roman"/>
                    <a:cs typeface="Times New Roman"/>
                  </a:rPr>
                  <a:t> </a:t>
                </a:r>
                <a:r>
                  <a:rPr lang="en-US" sz="1100" dirty="0" err="1">
                    <a:solidFill>
                      <a:prstClr val="black"/>
                    </a:solidFill>
                    <a:latin typeface="Franklin Gothic Medium Cond" panose="020B0606030402020204" pitchFamily="34" charset="0"/>
                    <a:ea typeface="Times New Roman"/>
                    <a:cs typeface="Times New Roman"/>
                  </a:rPr>
                  <a:t>Utama</a:t>
                </a:r>
                <a:endParaRPr lang="en-US" sz="2000" dirty="0">
                  <a:solidFill>
                    <a:prstClr val="black"/>
                  </a:solidFill>
                  <a:latin typeface="Franklin Gothic Medium Cond" panose="020B0606030402020204" pitchFamily="34" charset="0"/>
                  <a:ea typeface="Times New Roman"/>
                  <a:cs typeface="Arial" pitchFamily="34" charset="0"/>
                </a:endParaRPr>
              </a:p>
            </p:txBody>
          </p:sp>
          <p:sp>
            <p:nvSpPr>
              <p:cNvPr id="38" name="Text Box 4"/>
              <p:cNvSpPr txBox="1"/>
              <p:nvPr/>
            </p:nvSpPr>
            <p:spPr>
              <a:xfrm>
                <a:off x="4242525" y="243222"/>
                <a:ext cx="1035551" cy="390644"/>
              </a:xfrm>
              <a:prstGeom prst="rect">
                <a:avLst/>
              </a:prstGeom>
            </p:spPr>
            <p:txBody>
              <a:bodyPr wrap="square" rtlCol="0"/>
              <a:lstStyle/>
              <a:p>
                <a:pPr algn="ctr" defTabSz="914400" fontAlgn="base">
                  <a:spcBef>
                    <a:spcPct val="0"/>
                  </a:spcBef>
                  <a:defRPr/>
                </a:pPr>
                <a:r>
                  <a:rPr lang="en-US" sz="1100" dirty="0" err="1">
                    <a:solidFill>
                      <a:prstClr val="black"/>
                    </a:solidFill>
                    <a:latin typeface="Franklin Gothic Medium Cond" panose="020B0606030402020204" pitchFamily="34" charset="0"/>
                    <a:ea typeface="Times New Roman"/>
                    <a:cs typeface="Times New Roman"/>
                  </a:rPr>
                  <a:t>Pendapatan</a:t>
                </a:r>
                <a:r>
                  <a:rPr lang="en-US" sz="1100" dirty="0">
                    <a:solidFill>
                      <a:prstClr val="black"/>
                    </a:solidFill>
                    <a:latin typeface="Franklin Gothic Medium Cond" panose="020B0606030402020204" pitchFamily="34" charset="0"/>
                    <a:ea typeface="Times New Roman"/>
                    <a:cs typeface="Times New Roman"/>
                  </a:rPr>
                  <a:t> </a:t>
                </a:r>
                <a:r>
                  <a:rPr lang="en-US" sz="1100" dirty="0" err="1">
                    <a:solidFill>
                      <a:prstClr val="black"/>
                    </a:solidFill>
                    <a:latin typeface="Franklin Gothic Medium Cond" panose="020B0606030402020204" pitchFamily="34" charset="0"/>
                    <a:ea typeface="Times New Roman"/>
                    <a:cs typeface="Times New Roman"/>
                  </a:rPr>
                  <a:t>Rumah</a:t>
                </a:r>
                <a:r>
                  <a:rPr lang="en-US" sz="1100" dirty="0">
                    <a:solidFill>
                      <a:prstClr val="black"/>
                    </a:solidFill>
                    <a:latin typeface="Franklin Gothic Medium Cond" panose="020B0606030402020204" pitchFamily="34" charset="0"/>
                    <a:ea typeface="Times New Roman"/>
                    <a:cs typeface="Times New Roman"/>
                  </a:rPr>
                  <a:t> </a:t>
                </a:r>
              </a:p>
              <a:p>
                <a:pPr algn="ctr" defTabSz="914400" fontAlgn="base">
                  <a:spcBef>
                    <a:spcPct val="0"/>
                  </a:spcBef>
                  <a:defRPr/>
                </a:pPr>
                <a:r>
                  <a:rPr lang="en-US" sz="1100" dirty="0" err="1">
                    <a:solidFill>
                      <a:prstClr val="black"/>
                    </a:solidFill>
                    <a:latin typeface="Franklin Gothic Medium Cond" panose="020B0606030402020204" pitchFamily="34" charset="0"/>
                    <a:ea typeface="Times New Roman"/>
                    <a:cs typeface="Times New Roman"/>
                  </a:rPr>
                  <a:t>Tangga</a:t>
                </a:r>
                <a:endParaRPr lang="en-US" sz="2000" dirty="0">
                  <a:solidFill>
                    <a:prstClr val="black"/>
                  </a:solidFill>
                  <a:latin typeface="Franklin Gothic Medium Cond" panose="020B0606030402020204" pitchFamily="34" charset="0"/>
                  <a:ea typeface="Times New Roman"/>
                  <a:cs typeface="Arial" pitchFamily="34" charset="0"/>
                </a:endParaRPr>
              </a:p>
            </p:txBody>
          </p:sp>
          <p:sp>
            <p:nvSpPr>
              <p:cNvPr id="39" name="Text Box 5"/>
              <p:cNvSpPr txBox="1"/>
              <p:nvPr/>
            </p:nvSpPr>
            <p:spPr>
              <a:xfrm>
                <a:off x="4630051" y="579977"/>
                <a:ext cx="690635" cy="245387"/>
              </a:xfrm>
              <a:prstGeom prst="rect">
                <a:avLst/>
              </a:prstGeom>
            </p:spPr>
            <p:txBody>
              <a:bodyPr wrap="square" rtlCol="0"/>
              <a:lstStyle/>
              <a:p>
                <a:pPr algn="ctr" defTabSz="914400" fontAlgn="base">
                  <a:spcBef>
                    <a:spcPct val="0"/>
                  </a:spcBef>
                  <a:defRPr/>
                </a:pPr>
                <a:r>
                  <a:rPr lang="en-US" sz="1100" dirty="0" err="1">
                    <a:solidFill>
                      <a:prstClr val="black"/>
                    </a:solidFill>
                    <a:latin typeface="Franklin Gothic Medium Cond" panose="020B0606030402020204" pitchFamily="34" charset="0"/>
                    <a:ea typeface="Times New Roman"/>
                    <a:cs typeface="Times New Roman"/>
                  </a:rPr>
                  <a:t>Kesehatan</a:t>
                </a:r>
                <a:endParaRPr lang="en-US" sz="2000" dirty="0">
                  <a:solidFill>
                    <a:prstClr val="black"/>
                  </a:solidFill>
                  <a:latin typeface="Franklin Gothic Medium Cond" panose="020B0606030402020204" pitchFamily="34" charset="0"/>
                  <a:ea typeface="Times New Roman"/>
                  <a:cs typeface="Arial" pitchFamily="34" charset="0"/>
                </a:endParaRPr>
              </a:p>
            </p:txBody>
          </p:sp>
          <p:sp>
            <p:nvSpPr>
              <p:cNvPr id="40" name="Text Box 6"/>
              <p:cNvSpPr txBox="1"/>
              <p:nvPr/>
            </p:nvSpPr>
            <p:spPr>
              <a:xfrm>
                <a:off x="4776769" y="1328112"/>
                <a:ext cx="856543" cy="422065"/>
              </a:xfrm>
              <a:prstGeom prst="rect">
                <a:avLst/>
              </a:prstGeom>
            </p:spPr>
            <p:txBody>
              <a:bodyPr wrap="square" rtlCol="0"/>
              <a:lstStyle/>
              <a:p>
                <a:pPr algn="ctr" defTabSz="914400" fontAlgn="base">
                  <a:spcBef>
                    <a:spcPct val="0"/>
                  </a:spcBef>
                  <a:defRPr/>
                </a:pPr>
                <a:r>
                  <a:rPr lang="en-US" sz="1100" dirty="0" err="1">
                    <a:solidFill>
                      <a:prstClr val="black"/>
                    </a:solidFill>
                    <a:latin typeface="Franklin Gothic Medium Cond" panose="020B0606030402020204" pitchFamily="34" charset="0"/>
                    <a:ea typeface="Times New Roman"/>
                    <a:cs typeface="Times New Roman"/>
                  </a:rPr>
                  <a:t>Keharmonisan</a:t>
                </a:r>
                <a:endParaRPr lang="en-US" sz="1100" dirty="0">
                  <a:solidFill>
                    <a:prstClr val="black"/>
                  </a:solidFill>
                  <a:latin typeface="Franklin Gothic Medium Cond" panose="020B0606030402020204" pitchFamily="34" charset="0"/>
                  <a:ea typeface="Times New Roman"/>
                  <a:cs typeface="Times New Roman"/>
                </a:endParaRPr>
              </a:p>
              <a:p>
                <a:pPr algn="ctr" defTabSz="914400" fontAlgn="base">
                  <a:spcBef>
                    <a:spcPct val="0"/>
                  </a:spcBef>
                  <a:defRPr/>
                </a:pPr>
                <a:r>
                  <a:rPr lang="en-US" sz="1100" dirty="0">
                    <a:solidFill>
                      <a:prstClr val="black"/>
                    </a:solidFill>
                    <a:latin typeface="Franklin Gothic Medium Cond" panose="020B0606030402020204" pitchFamily="34" charset="0"/>
                    <a:ea typeface="Times New Roman"/>
                    <a:cs typeface="Times New Roman"/>
                  </a:rPr>
                  <a:t> </a:t>
                </a:r>
                <a:r>
                  <a:rPr lang="en-US" sz="1100" dirty="0" err="1">
                    <a:solidFill>
                      <a:prstClr val="black"/>
                    </a:solidFill>
                    <a:latin typeface="Franklin Gothic Medium Cond" panose="020B0606030402020204" pitchFamily="34" charset="0"/>
                    <a:ea typeface="Times New Roman"/>
                    <a:cs typeface="Times New Roman"/>
                  </a:rPr>
                  <a:t>Keluarga</a:t>
                </a:r>
                <a:endParaRPr lang="en-US" sz="2000" dirty="0">
                  <a:solidFill>
                    <a:prstClr val="black"/>
                  </a:solidFill>
                  <a:latin typeface="Franklin Gothic Medium Cond" panose="020B0606030402020204" pitchFamily="34" charset="0"/>
                  <a:ea typeface="Times New Roman"/>
                  <a:cs typeface="Arial" pitchFamily="34" charset="0"/>
                </a:endParaRPr>
              </a:p>
            </p:txBody>
          </p:sp>
          <p:sp>
            <p:nvSpPr>
              <p:cNvPr id="41" name="Text Box 7"/>
              <p:cNvSpPr txBox="1"/>
              <p:nvPr/>
            </p:nvSpPr>
            <p:spPr>
              <a:xfrm>
                <a:off x="4756258" y="1742751"/>
                <a:ext cx="723900" cy="422065"/>
              </a:xfrm>
              <a:prstGeom prst="rect">
                <a:avLst/>
              </a:prstGeom>
            </p:spPr>
            <p:txBody>
              <a:bodyPr wrap="square" rtlCol="0"/>
              <a:lstStyle/>
              <a:p>
                <a:pPr algn="ctr" defTabSz="914400" fontAlgn="base">
                  <a:spcBef>
                    <a:spcPct val="0"/>
                  </a:spcBef>
                  <a:defRPr/>
                </a:pPr>
                <a:r>
                  <a:rPr lang="en-US" sz="1100" dirty="0" err="1">
                    <a:solidFill>
                      <a:prstClr val="black"/>
                    </a:solidFill>
                    <a:latin typeface="Franklin Gothic Medium Cond" panose="020B0606030402020204" pitchFamily="34" charset="0"/>
                    <a:ea typeface="Times New Roman"/>
                    <a:cs typeface="Times New Roman"/>
                  </a:rPr>
                  <a:t>Ketersediaan</a:t>
                </a:r>
                <a:r>
                  <a:rPr lang="en-US" sz="1100" dirty="0">
                    <a:solidFill>
                      <a:prstClr val="black"/>
                    </a:solidFill>
                    <a:latin typeface="Franklin Gothic Medium Cond" panose="020B0606030402020204" pitchFamily="34" charset="0"/>
                    <a:ea typeface="Times New Roman"/>
                    <a:cs typeface="Times New Roman"/>
                  </a:rPr>
                  <a:t> </a:t>
                </a:r>
              </a:p>
              <a:p>
                <a:pPr algn="ctr" defTabSz="914400" fontAlgn="base">
                  <a:spcBef>
                    <a:spcPct val="0"/>
                  </a:spcBef>
                  <a:defRPr/>
                </a:pPr>
                <a:r>
                  <a:rPr lang="en-US" sz="1100" dirty="0" err="1">
                    <a:solidFill>
                      <a:prstClr val="black"/>
                    </a:solidFill>
                    <a:latin typeface="Franklin Gothic Medium Cond" panose="020B0606030402020204" pitchFamily="34" charset="0"/>
                    <a:ea typeface="Times New Roman"/>
                    <a:cs typeface="Times New Roman"/>
                  </a:rPr>
                  <a:t>Waktu</a:t>
                </a:r>
                <a:r>
                  <a:rPr lang="en-US" sz="1100" dirty="0">
                    <a:solidFill>
                      <a:prstClr val="black"/>
                    </a:solidFill>
                    <a:latin typeface="Franklin Gothic Medium Cond" panose="020B0606030402020204" pitchFamily="34" charset="0"/>
                    <a:ea typeface="Times New Roman"/>
                    <a:cs typeface="Times New Roman"/>
                  </a:rPr>
                  <a:t> </a:t>
                </a:r>
                <a:r>
                  <a:rPr lang="en-US" sz="1100" dirty="0" err="1">
                    <a:solidFill>
                      <a:prstClr val="black"/>
                    </a:solidFill>
                    <a:latin typeface="Franklin Gothic Medium Cond" panose="020B0606030402020204" pitchFamily="34" charset="0"/>
                    <a:ea typeface="Times New Roman"/>
                    <a:cs typeface="Times New Roman"/>
                  </a:rPr>
                  <a:t>Luang</a:t>
                </a:r>
                <a:endParaRPr lang="en-US" sz="2000" dirty="0">
                  <a:solidFill>
                    <a:prstClr val="black"/>
                  </a:solidFill>
                  <a:latin typeface="Franklin Gothic Medium Cond" panose="020B0606030402020204" pitchFamily="34" charset="0"/>
                  <a:ea typeface="Times New Roman"/>
                  <a:cs typeface="Arial" pitchFamily="34" charset="0"/>
                </a:endParaRPr>
              </a:p>
            </p:txBody>
          </p:sp>
          <p:sp>
            <p:nvSpPr>
              <p:cNvPr id="42" name="Text Box 8"/>
              <p:cNvSpPr txBox="1"/>
              <p:nvPr/>
            </p:nvSpPr>
            <p:spPr>
              <a:xfrm>
                <a:off x="4474578" y="2100252"/>
                <a:ext cx="676275" cy="370907"/>
              </a:xfrm>
              <a:prstGeom prst="rect">
                <a:avLst/>
              </a:prstGeom>
            </p:spPr>
            <p:txBody>
              <a:bodyPr wrap="square" rtlCol="0"/>
              <a:lstStyle/>
              <a:p>
                <a:pPr algn="ctr" defTabSz="914400" fontAlgn="base">
                  <a:spcBef>
                    <a:spcPct val="0"/>
                  </a:spcBef>
                  <a:defRPr/>
                </a:pPr>
                <a:r>
                  <a:rPr lang="en-US" sz="1100" dirty="0" err="1">
                    <a:solidFill>
                      <a:prstClr val="black"/>
                    </a:solidFill>
                    <a:latin typeface="Franklin Gothic Medium Cond" panose="020B0606030402020204" pitchFamily="34" charset="0"/>
                    <a:ea typeface="Times New Roman"/>
                    <a:cs typeface="Times New Roman"/>
                  </a:rPr>
                  <a:t>Hubungan</a:t>
                </a:r>
                <a:endParaRPr lang="en-US" sz="1100" dirty="0">
                  <a:solidFill>
                    <a:prstClr val="black"/>
                  </a:solidFill>
                  <a:latin typeface="Franklin Gothic Medium Cond" panose="020B0606030402020204" pitchFamily="34" charset="0"/>
                  <a:ea typeface="Times New Roman"/>
                  <a:cs typeface="Times New Roman"/>
                </a:endParaRPr>
              </a:p>
              <a:p>
                <a:pPr algn="ctr" defTabSz="914400" fontAlgn="base">
                  <a:spcBef>
                    <a:spcPct val="0"/>
                  </a:spcBef>
                  <a:defRPr/>
                </a:pPr>
                <a:r>
                  <a:rPr lang="en-US" sz="1100" dirty="0">
                    <a:solidFill>
                      <a:prstClr val="black"/>
                    </a:solidFill>
                    <a:latin typeface="Franklin Gothic Medium Cond" panose="020B0606030402020204" pitchFamily="34" charset="0"/>
                    <a:ea typeface="Times New Roman"/>
                    <a:cs typeface="Times New Roman"/>
                  </a:rPr>
                  <a:t> </a:t>
                </a:r>
                <a:r>
                  <a:rPr lang="en-US" sz="1100" dirty="0" err="1">
                    <a:solidFill>
                      <a:prstClr val="black"/>
                    </a:solidFill>
                    <a:latin typeface="Franklin Gothic Medium Cond" panose="020B0606030402020204" pitchFamily="34" charset="0"/>
                    <a:ea typeface="Times New Roman"/>
                    <a:cs typeface="Times New Roman"/>
                  </a:rPr>
                  <a:t>Sosial</a:t>
                </a:r>
                <a:endParaRPr lang="en-US" sz="2000" dirty="0">
                  <a:solidFill>
                    <a:prstClr val="black"/>
                  </a:solidFill>
                  <a:latin typeface="Franklin Gothic Medium Cond" panose="020B0606030402020204" pitchFamily="34" charset="0"/>
                  <a:ea typeface="Times New Roman"/>
                  <a:cs typeface="Arial" pitchFamily="34" charset="0"/>
                </a:endParaRPr>
              </a:p>
            </p:txBody>
          </p:sp>
          <p:sp>
            <p:nvSpPr>
              <p:cNvPr id="43" name="Text Box 9"/>
              <p:cNvSpPr txBox="1"/>
              <p:nvPr/>
            </p:nvSpPr>
            <p:spPr>
              <a:xfrm>
                <a:off x="4064135" y="2356450"/>
                <a:ext cx="776416" cy="402433"/>
              </a:xfrm>
              <a:prstGeom prst="rect">
                <a:avLst/>
              </a:prstGeom>
            </p:spPr>
            <p:txBody>
              <a:bodyPr wrap="square" rtlCol="0"/>
              <a:lstStyle/>
              <a:p>
                <a:pPr algn="ctr" defTabSz="914400" fontAlgn="base">
                  <a:spcBef>
                    <a:spcPct val="0"/>
                  </a:spcBef>
                  <a:defRPr/>
                </a:pPr>
                <a:r>
                  <a:rPr lang="en-US" sz="1100" dirty="0" err="1">
                    <a:solidFill>
                      <a:prstClr val="black"/>
                    </a:solidFill>
                    <a:latin typeface="Franklin Gothic Medium Cond" panose="020B0606030402020204" pitchFamily="34" charset="0"/>
                    <a:ea typeface="Times New Roman"/>
                    <a:cs typeface="Times New Roman"/>
                  </a:rPr>
                  <a:t>Keadaan</a:t>
                </a:r>
                <a:endParaRPr lang="en-US" sz="1100" dirty="0">
                  <a:solidFill>
                    <a:prstClr val="black"/>
                  </a:solidFill>
                  <a:latin typeface="Franklin Gothic Medium Cond" panose="020B0606030402020204" pitchFamily="34" charset="0"/>
                  <a:ea typeface="Times New Roman"/>
                  <a:cs typeface="Times New Roman"/>
                </a:endParaRPr>
              </a:p>
              <a:p>
                <a:pPr algn="ctr" defTabSz="914400" fontAlgn="base">
                  <a:spcBef>
                    <a:spcPct val="0"/>
                  </a:spcBef>
                  <a:defRPr/>
                </a:pPr>
                <a:r>
                  <a:rPr lang="en-US" sz="1100" dirty="0">
                    <a:solidFill>
                      <a:prstClr val="black"/>
                    </a:solidFill>
                    <a:latin typeface="Franklin Gothic Medium Cond" panose="020B0606030402020204" pitchFamily="34" charset="0"/>
                    <a:ea typeface="Times New Roman"/>
                    <a:cs typeface="Times New Roman"/>
                  </a:rPr>
                  <a:t> </a:t>
                </a:r>
                <a:r>
                  <a:rPr lang="en-US" sz="1100" dirty="0" err="1">
                    <a:solidFill>
                      <a:prstClr val="black"/>
                    </a:solidFill>
                    <a:latin typeface="Franklin Gothic Medium Cond" panose="020B0606030402020204" pitchFamily="34" charset="0"/>
                    <a:ea typeface="Times New Roman"/>
                    <a:cs typeface="Times New Roman"/>
                  </a:rPr>
                  <a:t>Lingkungan</a:t>
                </a:r>
                <a:endParaRPr lang="en-US" sz="2000" dirty="0">
                  <a:solidFill>
                    <a:prstClr val="black"/>
                  </a:solidFill>
                  <a:latin typeface="Franklin Gothic Medium Cond" panose="020B0606030402020204" pitchFamily="34" charset="0"/>
                  <a:ea typeface="Times New Roman"/>
                  <a:cs typeface="Arial" pitchFamily="34" charset="0"/>
                </a:endParaRPr>
              </a:p>
            </p:txBody>
          </p:sp>
          <p:sp>
            <p:nvSpPr>
              <p:cNvPr id="45" name="Text Box 11"/>
              <p:cNvSpPr txBox="1"/>
              <p:nvPr/>
            </p:nvSpPr>
            <p:spPr>
              <a:xfrm>
                <a:off x="4789211" y="873077"/>
                <a:ext cx="754076" cy="471200"/>
              </a:xfrm>
              <a:prstGeom prst="rect">
                <a:avLst/>
              </a:prstGeom>
            </p:spPr>
            <p:txBody>
              <a:bodyPr wrap="square" rtlCol="0"/>
              <a:lstStyle/>
              <a:p>
                <a:pPr algn="ctr" defTabSz="914400" fontAlgn="base">
                  <a:spcBef>
                    <a:spcPct val="0"/>
                  </a:spcBef>
                  <a:defRPr/>
                </a:pPr>
                <a:r>
                  <a:rPr lang="en-US" sz="1100" dirty="0" err="1">
                    <a:solidFill>
                      <a:prstClr val="black"/>
                    </a:solidFill>
                    <a:latin typeface="Franklin Gothic Medium Cond" panose="020B0606030402020204" pitchFamily="34" charset="0"/>
                    <a:ea typeface="Times New Roman"/>
                    <a:cs typeface="Times New Roman"/>
                  </a:rPr>
                  <a:t>Kondisi</a:t>
                </a:r>
                <a:r>
                  <a:rPr lang="en-US" sz="1100" dirty="0">
                    <a:solidFill>
                      <a:prstClr val="black"/>
                    </a:solidFill>
                    <a:latin typeface="Franklin Gothic Medium Cond" panose="020B0606030402020204" pitchFamily="34" charset="0"/>
                    <a:ea typeface="Times New Roman"/>
                    <a:cs typeface="Times New Roman"/>
                  </a:rPr>
                  <a:t> </a:t>
                </a:r>
                <a:r>
                  <a:rPr lang="en-US" sz="1100" dirty="0" err="1">
                    <a:solidFill>
                      <a:prstClr val="black"/>
                    </a:solidFill>
                    <a:latin typeface="Franklin Gothic Medium Cond" panose="020B0606030402020204" pitchFamily="34" charset="0"/>
                    <a:ea typeface="Times New Roman"/>
                    <a:cs typeface="Times New Roman"/>
                  </a:rPr>
                  <a:t>Rumah</a:t>
                </a:r>
                <a:r>
                  <a:rPr lang="en-US" sz="1100" dirty="0">
                    <a:solidFill>
                      <a:prstClr val="black"/>
                    </a:solidFill>
                    <a:latin typeface="Franklin Gothic Medium Cond" panose="020B0606030402020204" pitchFamily="34" charset="0"/>
                    <a:ea typeface="Times New Roman"/>
                    <a:cs typeface="Times New Roman"/>
                  </a:rPr>
                  <a:t> </a:t>
                </a:r>
              </a:p>
              <a:p>
                <a:pPr algn="ctr" defTabSz="914400" fontAlgn="base">
                  <a:spcBef>
                    <a:spcPct val="0"/>
                  </a:spcBef>
                  <a:defRPr/>
                </a:pPr>
                <a:r>
                  <a:rPr lang="en-US" sz="1100" dirty="0" err="1">
                    <a:solidFill>
                      <a:prstClr val="black"/>
                    </a:solidFill>
                    <a:latin typeface="Franklin Gothic Medium Cond" panose="020B0606030402020204" pitchFamily="34" charset="0"/>
                    <a:ea typeface="Times New Roman"/>
                    <a:cs typeface="Times New Roman"/>
                  </a:rPr>
                  <a:t>dan</a:t>
                </a:r>
                <a:r>
                  <a:rPr lang="en-US" sz="1100" dirty="0">
                    <a:solidFill>
                      <a:prstClr val="black"/>
                    </a:solidFill>
                    <a:latin typeface="Franklin Gothic Medium Cond" panose="020B0606030402020204" pitchFamily="34" charset="0"/>
                    <a:ea typeface="Times New Roman"/>
                    <a:cs typeface="Times New Roman"/>
                  </a:rPr>
                  <a:t> </a:t>
                </a:r>
                <a:r>
                  <a:rPr lang="en-US" sz="1100" dirty="0" err="1">
                    <a:solidFill>
                      <a:prstClr val="black"/>
                    </a:solidFill>
                    <a:latin typeface="Franklin Gothic Medium Cond" panose="020B0606030402020204" pitchFamily="34" charset="0"/>
                    <a:ea typeface="Times New Roman"/>
                    <a:cs typeface="Times New Roman"/>
                  </a:rPr>
                  <a:t>Fasilitas</a:t>
                </a:r>
                <a:r>
                  <a:rPr lang="en-US" sz="1100" dirty="0">
                    <a:solidFill>
                      <a:prstClr val="black"/>
                    </a:solidFill>
                    <a:latin typeface="Franklin Gothic Medium Cond" panose="020B0606030402020204" pitchFamily="34" charset="0"/>
                    <a:ea typeface="Times New Roman"/>
                    <a:cs typeface="Times New Roman"/>
                  </a:rPr>
                  <a:t> </a:t>
                </a:r>
              </a:p>
              <a:p>
                <a:pPr algn="ctr" defTabSz="914400" fontAlgn="base">
                  <a:spcBef>
                    <a:spcPct val="0"/>
                  </a:spcBef>
                  <a:defRPr/>
                </a:pPr>
                <a:r>
                  <a:rPr lang="en-US" sz="1100" dirty="0" err="1">
                    <a:solidFill>
                      <a:prstClr val="black"/>
                    </a:solidFill>
                    <a:latin typeface="Franklin Gothic Medium Cond" panose="020B0606030402020204" pitchFamily="34" charset="0"/>
                    <a:ea typeface="Times New Roman"/>
                    <a:cs typeface="Times New Roman"/>
                  </a:rPr>
                  <a:t>Rumah</a:t>
                </a:r>
                <a:endParaRPr lang="en-US" sz="2000" dirty="0">
                  <a:solidFill>
                    <a:prstClr val="black"/>
                  </a:solidFill>
                  <a:latin typeface="Franklin Gothic Medium Cond" panose="020B0606030402020204" pitchFamily="34" charset="0"/>
                  <a:ea typeface="Times New Roman"/>
                  <a:cs typeface="Arial" pitchFamily="34" charset="0"/>
                </a:endParaRPr>
              </a:p>
            </p:txBody>
          </p:sp>
          <p:sp>
            <p:nvSpPr>
              <p:cNvPr id="46" name="Text Box 12"/>
              <p:cNvSpPr txBox="1"/>
              <p:nvPr/>
            </p:nvSpPr>
            <p:spPr>
              <a:xfrm>
                <a:off x="2983576" y="2482476"/>
                <a:ext cx="954160" cy="657636"/>
              </a:xfrm>
              <a:prstGeom prst="rect">
                <a:avLst/>
              </a:prstGeom>
            </p:spPr>
            <p:txBody>
              <a:bodyPr wrap="square" rtlCol="0"/>
              <a:lstStyle/>
              <a:p>
                <a:pPr algn="ctr" defTabSz="914400" fontAlgn="base">
                  <a:spcBef>
                    <a:spcPct val="0"/>
                  </a:spcBef>
                  <a:defRPr/>
                </a:pPr>
                <a:r>
                  <a:rPr lang="en-US" sz="1100" dirty="0" err="1">
                    <a:solidFill>
                      <a:prstClr val="black"/>
                    </a:solidFill>
                    <a:latin typeface="Franklin Gothic Medium Cond" panose="020B0606030402020204" pitchFamily="34" charset="0"/>
                    <a:ea typeface="Times New Roman"/>
                    <a:cs typeface="Times New Roman"/>
                  </a:rPr>
                  <a:t>Perasaan</a:t>
                </a:r>
                <a:r>
                  <a:rPr lang="en-US" sz="1100" dirty="0">
                    <a:solidFill>
                      <a:prstClr val="black"/>
                    </a:solidFill>
                    <a:latin typeface="Franklin Gothic Medium Cond" panose="020B0606030402020204" pitchFamily="34" charset="0"/>
                    <a:ea typeface="Times New Roman"/>
                    <a:cs typeface="Times New Roman"/>
                  </a:rPr>
                  <a:t> </a:t>
                </a:r>
              </a:p>
              <a:p>
                <a:pPr algn="ctr" defTabSz="914400" fontAlgn="base">
                  <a:spcBef>
                    <a:spcPct val="0"/>
                  </a:spcBef>
                  <a:defRPr/>
                </a:pPr>
                <a:r>
                  <a:rPr lang="en-US" sz="1100" dirty="0" err="1">
                    <a:solidFill>
                      <a:prstClr val="black"/>
                    </a:solidFill>
                    <a:latin typeface="Franklin Gothic Medium Cond" panose="020B0606030402020204" pitchFamily="34" charset="0"/>
                    <a:ea typeface="Times New Roman"/>
                    <a:cs typeface="Times New Roman"/>
                  </a:rPr>
                  <a:t>Senang</a:t>
                </a:r>
                <a:r>
                  <a:rPr lang="en-US" sz="1100" dirty="0">
                    <a:solidFill>
                      <a:prstClr val="black"/>
                    </a:solidFill>
                    <a:latin typeface="Franklin Gothic Medium Cond" panose="020B0606030402020204" pitchFamily="34" charset="0"/>
                    <a:ea typeface="Times New Roman"/>
                    <a:cs typeface="Times New Roman"/>
                  </a:rPr>
                  <a:t>/</a:t>
                </a:r>
                <a:r>
                  <a:rPr lang="en-US" sz="1100" dirty="0" err="1">
                    <a:solidFill>
                      <a:prstClr val="black"/>
                    </a:solidFill>
                    <a:latin typeface="Franklin Gothic Medium Cond" panose="020B0606030402020204" pitchFamily="34" charset="0"/>
                    <a:ea typeface="Times New Roman"/>
                    <a:cs typeface="Times New Roman"/>
                  </a:rPr>
                  <a:t>Riang</a:t>
                </a:r>
                <a:r>
                  <a:rPr lang="en-US" sz="1100" dirty="0">
                    <a:solidFill>
                      <a:prstClr val="black"/>
                    </a:solidFill>
                    <a:latin typeface="Franklin Gothic Medium Cond" panose="020B0606030402020204" pitchFamily="34" charset="0"/>
                    <a:ea typeface="Times New Roman"/>
                    <a:cs typeface="Times New Roman"/>
                  </a:rPr>
                  <a:t>/</a:t>
                </a:r>
              </a:p>
              <a:p>
                <a:pPr algn="ctr" defTabSz="914400" fontAlgn="base">
                  <a:spcBef>
                    <a:spcPct val="0"/>
                  </a:spcBef>
                  <a:defRPr/>
                </a:pPr>
                <a:r>
                  <a:rPr lang="en-US" sz="1100" dirty="0" err="1">
                    <a:solidFill>
                      <a:prstClr val="black"/>
                    </a:solidFill>
                    <a:latin typeface="Franklin Gothic Medium Cond" panose="020B0606030402020204" pitchFamily="34" charset="0"/>
                    <a:ea typeface="Times New Roman"/>
                    <a:cs typeface="Times New Roman"/>
                  </a:rPr>
                  <a:t>Gembira</a:t>
                </a:r>
                <a:endParaRPr lang="en-US" sz="1100" dirty="0">
                  <a:solidFill>
                    <a:prstClr val="black"/>
                  </a:solidFill>
                  <a:latin typeface="Franklin Gothic Medium Cond" panose="020B0606030402020204" pitchFamily="34" charset="0"/>
                  <a:ea typeface="Times New Roman"/>
                  <a:cs typeface="Arial" pitchFamily="34" charset="0"/>
                </a:endParaRPr>
              </a:p>
            </p:txBody>
          </p:sp>
          <p:sp>
            <p:nvSpPr>
              <p:cNvPr id="47" name="Text Box 13"/>
              <p:cNvSpPr txBox="1"/>
              <p:nvPr/>
            </p:nvSpPr>
            <p:spPr>
              <a:xfrm>
                <a:off x="2384507" y="2323161"/>
                <a:ext cx="967147" cy="405414"/>
              </a:xfrm>
              <a:prstGeom prst="rect">
                <a:avLst/>
              </a:prstGeom>
            </p:spPr>
            <p:txBody>
              <a:bodyPr wrap="square" rtlCol="0"/>
              <a:lstStyle/>
              <a:p>
                <a:pPr algn="ctr" defTabSz="914400" fontAlgn="base">
                  <a:spcBef>
                    <a:spcPct val="0"/>
                  </a:spcBef>
                  <a:defRPr/>
                </a:pPr>
                <a:r>
                  <a:rPr lang="en-US" sz="1100" dirty="0" err="1">
                    <a:solidFill>
                      <a:prstClr val="black"/>
                    </a:solidFill>
                    <a:latin typeface="Franklin Gothic Medium Cond" panose="020B0606030402020204" pitchFamily="34" charset="0"/>
                    <a:ea typeface="Times New Roman"/>
                    <a:cs typeface="Times New Roman"/>
                  </a:rPr>
                  <a:t>Perasaan</a:t>
                </a:r>
                <a:r>
                  <a:rPr lang="en-US" sz="1100" dirty="0">
                    <a:solidFill>
                      <a:prstClr val="black"/>
                    </a:solidFill>
                    <a:latin typeface="Franklin Gothic Medium Cond" panose="020B0606030402020204" pitchFamily="34" charset="0"/>
                    <a:ea typeface="Times New Roman"/>
                    <a:cs typeface="Times New Roman"/>
                  </a:rPr>
                  <a:t> </a:t>
                </a:r>
                <a:r>
                  <a:rPr lang="en-US" sz="1100" dirty="0" err="1">
                    <a:solidFill>
                      <a:prstClr val="black"/>
                    </a:solidFill>
                    <a:latin typeface="Franklin Gothic Medium Cond" panose="020B0606030402020204" pitchFamily="34" charset="0"/>
                    <a:ea typeface="Times New Roman"/>
                    <a:cs typeface="Times New Roman"/>
                  </a:rPr>
                  <a:t>Tidak</a:t>
                </a:r>
                <a:r>
                  <a:rPr lang="en-US" sz="1100" dirty="0">
                    <a:solidFill>
                      <a:prstClr val="black"/>
                    </a:solidFill>
                    <a:latin typeface="Franklin Gothic Medium Cond" panose="020B0606030402020204" pitchFamily="34" charset="0"/>
                    <a:ea typeface="Times New Roman"/>
                    <a:cs typeface="Times New Roman"/>
                  </a:rPr>
                  <a:t> </a:t>
                </a:r>
                <a:r>
                  <a:rPr lang="en-US" sz="1100" dirty="0" err="1">
                    <a:solidFill>
                      <a:prstClr val="black"/>
                    </a:solidFill>
                    <a:latin typeface="Franklin Gothic Medium Cond" panose="020B0606030402020204" pitchFamily="34" charset="0"/>
                    <a:ea typeface="Times New Roman"/>
                    <a:cs typeface="Times New Roman"/>
                  </a:rPr>
                  <a:t>Khawatir</a:t>
                </a:r>
                <a:r>
                  <a:rPr lang="en-US" sz="1100" dirty="0">
                    <a:solidFill>
                      <a:prstClr val="black"/>
                    </a:solidFill>
                    <a:latin typeface="Franklin Gothic Medium Cond" panose="020B0606030402020204" pitchFamily="34" charset="0"/>
                    <a:ea typeface="Times New Roman"/>
                    <a:cs typeface="Times New Roman"/>
                  </a:rPr>
                  <a:t>/</a:t>
                </a:r>
                <a:r>
                  <a:rPr lang="en-US" sz="1100" dirty="0" err="1">
                    <a:solidFill>
                      <a:prstClr val="black"/>
                    </a:solidFill>
                    <a:latin typeface="Franklin Gothic Medium Cond" panose="020B0606030402020204" pitchFamily="34" charset="0"/>
                    <a:ea typeface="Times New Roman"/>
                    <a:cs typeface="Times New Roman"/>
                  </a:rPr>
                  <a:t>Cemas</a:t>
                </a:r>
                <a:endParaRPr lang="en-US" sz="1100" dirty="0">
                  <a:solidFill>
                    <a:prstClr val="black"/>
                  </a:solidFill>
                  <a:latin typeface="Franklin Gothic Medium Cond" panose="020B0606030402020204" pitchFamily="34" charset="0"/>
                  <a:ea typeface="Times New Roman"/>
                  <a:cs typeface="Arial" pitchFamily="34" charset="0"/>
                </a:endParaRPr>
              </a:p>
            </p:txBody>
          </p:sp>
          <p:sp>
            <p:nvSpPr>
              <p:cNvPr id="48" name="Text Box 14"/>
              <p:cNvSpPr txBox="1"/>
              <p:nvPr/>
            </p:nvSpPr>
            <p:spPr>
              <a:xfrm>
                <a:off x="2051166" y="2039590"/>
                <a:ext cx="947371" cy="402332"/>
              </a:xfrm>
              <a:prstGeom prst="rect">
                <a:avLst/>
              </a:prstGeom>
            </p:spPr>
            <p:txBody>
              <a:bodyPr wrap="square" rtlCol="0"/>
              <a:lstStyle/>
              <a:p>
                <a:pPr algn="ctr" defTabSz="914400" fontAlgn="base">
                  <a:spcBef>
                    <a:spcPct val="0"/>
                  </a:spcBef>
                  <a:defRPr/>
                </a:pPr>
                <a:r>
                  <a:rPr lang="en-US" sz="1100" dirty="0" err="1">
                    <a:solidFill>
                      <a:prstClr val="black"/>
                    </a:solidFill>
                    <a:latin typeface="Franklin Gothic Medium Cond" panose="020B0606030402020204" pitchFamily="34" charset="0"/>
                    <a:ea typeface="Times New Roman"/>
                    <a:cs typeface="Times New Roman"/>
                  </a:rPr>
                  <a:t>Perasaan</a:t>
                </a:r>
                <a:r>
                  <a:rPr lang="en-US" sz="1100" dirty="0">
                    <a:solidFill>
                      <a:prstClr val="black"/>
                    </a:solidFill>
                    <a:latin typeface="Franklin Gothic Medium Cond" panose="020B0606030402020204" pitchFamily="34" charset="0"/>
                    <a:ea typeface="Times New Roman"/>
                    <a:cs typeface="Times New Roman"/>
                  </a:rPr>
                  <a:t> </a:t>
                </a:r>
                <a:r>
                  <a:rPr lang="en-US" sz="1100" dirty="0" err="1">
                    <a:solidFill>
                      <a:prstClr val="black"/>
                    </a:solidFill>
                    <a:latin typeface="Franklin Gothic Medium Cond" panose="020B0606030402020204" pitchFamily="34" charset="0"/>
                    <a:ea typeface="Times New Roman"/>
                    <a:cs typeface="Times New Roman"/>
                  </a:rPr>
                  <a:t>Tidak</a:t>
                </a:r>
                <a:r>
                  <a:rPr lang="en-US" sz="1100" dirty="0">
                    <a:solidFill>
                      <a:prstClr val="black"/>
                    </a:solidFill>
                    <a:latin typeface="Franklin Gothic Medium Cond" panose="020B0606030402020204" pitchFamily="34" charset="0"/>
                    <a:ea typeface="Times New Roman"/>
                    <a:cs typeface="Times New Roman"/>
                  </a:rPr>
                  <a:t> </a:t>
                </a:r>
              </a:p>
              <a:p>
                <a:pPr algn="ctr" defTabSz="914400" fontAlgn="base">
                  <a:spcBef>
                    <a:spcPct val="0"/>
                  </a:spcBef>
                  <a:defRPr/>
                </a:pPr>
                <a:r>
                  <a:rPr lang="en-US" sz="1100" dirty="0" err="1">
                    <a:solidFill>
                      <a:prstClr val="black"/>
                    </a:solidFill>
                    <a:latin typeface="Franklin Gothic Medium Cond" panose="020B0606030402020204" pitchFamily="34" charset="0"/>
                    <a:ea typeface="Times New Roman"/>
                    <a:cs typeface="Times New Roman"/>
                  </a:rPr>
                  <a:t>Tertekan</a:t>
                </a:r>
                <a:endParaRPr lang="en-US" sz="1100" dirty="0">
                  <a:solidFill>
                    <a:prstClr val="black"/>
                  </a:solidFill>
                  <a:latin typeface="Franklin Gothic Medium Cond" panose="020B0606030402020204" pitchFamily="34" charset="0"/>
                  <a:ea typeface="Times New Roman"/>
                  <a:cs typeface="Arial" pitchFamily="34" charset="0"/>
                </a:endParaRPr>
              </a:p>
            </p:txBody>
          </p:sp>
          <p:sp>
            <p:nvSpPr>
              <p:cNvPr id="49" name="Text Box 15"/>
              <p:cNvSpPr txBox="1"/>
              <p:nvPr/>
            </p:nvSpPr>
            <p:spPr>
              <a:xfrm>
                <a:off x="1943195" y="1734831"/>
                <a:ext cx="754810" cy="239043"/>
              </a:xfrm>
              <a:prstGeom prst="rect">
                <a:avLst/>
              </a:prstGeom>
            </p:spPr>
            <p:txBody>
              <a:bodyPr wrap="square" rtlCol="0"/>
              <a:lstStyle/>
              <a:p>
                <a:pPr algn="ctr" defTabSz="914400" fontAlgn="base">
                  <a:spcBef>
                    <a:spcPct val="0"/>
                  </a:spcBef>
                  <a:defRPr/>
                </a:pPr>
                <a:r>
                  <a:rPr lang="en-US" sz="1100" dirty="0" err="1">
                    <a:solidFill>
                      <a:prstClr val="black"/>
                    </a:solidFill>
                    <a:latin typeface="Franklin Gothic Medium Cond" panose="020B0606030402020204" pitchFamily="34" charset="0"/>
                    <a:ea typeface="Times New Roman"/>
                    <a:cs typeface="Times New Roman"/>
                  </a:rPr>
                  <a:t>Kemandirian</a:t>
                </a:r>
                <a:endParaRPr lang="en-US" sz="1100" dirty="0">
                  <a:solidFill>
                    <a:prstClr val="black"/>
                  </a:solidFill>
                  <a:latin typeface="Franklin Gothic Medium Cond" panose="020B0606030402020204" pitchFamily="34" charset="0"/>
                  <a:ea typeface="Times New Roman"/>
                  <a:cs typeface="Arial" pitchFamily="34" charset="0"/>
                </a:endParaRPr>
              </a:p>
            </p:txBody>
          </p:sp>
          <p:sp>
            <p:nvSpPr>
              <p:cNvPr id="50" name="Text Box 16"/>
              <p:cNvSpPr txBox="1"/>
              <p:nvPr/>
            </p:nvSpPr>
            <p:spPr>
              <a:xfrm>
                <a:off x="1836376" y="1308298"/>
                <a:ext cx="795134" cy="441694"/>
              </a:xfrm>
              <a:prstGeom prst="rect">
                <a:avLst/>
              </a:prstGeom>
            </p:spPr>
            <p:txBody>
              <a:bodyPr wrap="square" rtlCol="0"/>
              <a:lstStyle/>
              <a:p>
                <a:pPr algn="ctr" defTabSz="914400" fontAlgn="base">
                  <a:spcBef>
                    <a:spcPct val="0"/>
                  </a:spcBef>
                  <a:defRPr/>
                </a:pPr>
                <a:r>
                  <a:rPr lang="en-US" sz="1100" dirty="0" err="1">
                    <a:solidFill>
                      <a:prstClr val="black"/>
                    </a:solidFill>
                    <a:latin typeface="Franklin Gothic Medium Cond" panose="020B0606030402020204" pitchFamily="34" charset="0"/>
                    <a:ea typeface="Times New Roman"/>
                    <a:cs typeface="Times New Roman"/>
                  </a:rPr>
                  <a:t>Penguasaan</a:t>
                </a:r>
                <a:r>
                  <a:rPr lang="en-US" sz="1100" dirty="0">
                    <a:solidFill>
                      <a:prstClr val="black"/>
                    </a:solidFill>
                    <a:latin typeface="Franklin Gothic Medium Cond" panose="020B0606030402020204" pitchFamily="34" charset="0"/>
                    <a:ea typeface="Times New Roman"/>
                    <a:cs typeface="Times New Roman"/>
                  </a:rPr>
                  <a:t> </a:t>
                </a:r>
                <a:r>
                  <a:rPr lang="en-US" sz="1100" dirty="0" err="1">
                    <a:solidFill>
                      <a:prstClr val="black"/>
                    </a:solidFill>
                    <a:latin typeface="Franklin Gothic Medium Cond" panose="020B0606030402020204" pitchFamily="34" charset="0"/>
                    <a:ea typeface="Times New Roman"/>
                    <a:cs typeface="Times New Roman"/>
                  </a:rPr>
                  <a:t>Lingkungan</a:t>
                </a:r>
                <a:endParaRPr lang="en-US" sz="1100" dirty="0">
                  <a:solidFill>
                    <a:prstClr val="black"/>
                  </a:solidFill>
                  <a:latin typeface="Franklin Gothic Medium Cond" panose="020B0606030402020204" pitchFamily="34" charset="0"/>
                  <a:ea typeface="Times New Roman"/>
                  <a:cs typeface="Arial" pitchFamily="34" charset="0"/>
                </a:endParaRPr>
              </a:p>
            </p:txBody>
          </p:sp>
          <p:sp>
            <p:nvSpPr>
              <p:cNvPr id="51" name="Text Box 17"/>
              <p:cNvSpPr txBox="1"/>
              <p:nvPr/>
            </p:nvSpPr>
            <p:spPr>
              <a:xfrm>
                <a:off x="1829275" y="918207"/>
                <a:ext cx="803832" cy="326003"/>
              </a:xfrm>
              <a:prstGeom prst="rect">
                <a:avLst/>
              </a:prstGeom>
            </p:spPr>
            <p:txBody>
              <a:bodyPr wrap="square" rtlCol="0"/>
              <a:lstStyle/>
              <a:p>
                <a:pPr algn="ctr" defTabSz="914400" fontAlgn="base">
                  <a:spcBef>
                    <a:spcPct val="0"/>
                  </a:spcBef>
                  <a:defRPr/>
                </a:pPr>
                <a:r>
                  <a:rPr lang="en-US" sz="1100" dirty="0" err="1">
                    <a:solidFill>
                      <a:prstClr val="black"/>
                    </a:solidFill>
                    <a:latin typeface="Franklin Gothic Medium Cond" panose="020B0606030402020204" pitchFamily="34" charset="0"/>
                    <a:ea typeface="Times New Roman"/>
                    <a:cs typeface="Times New Roman"/>
                  </a:rPr>
                  <a:t>Pengembangan</a:t>
                </a:r>
                <a:endParaRPr lang="en-US" sz="1100" dirty="0">
                  <a:solidFill>
                    <a:prstClr val="black"/>
                  </a:solidFill>
                  <a:latin typeface="Franklin Gothic Medium Cond" panose="020B0606030402020204" pitchFamily="34" charset="0"/>
                  <a:ea typeface="Times New Roman"/>
                  <a:cs typeface="Times New Roman"/>
                </a:endParaRPr>
              </a:p>
              <a:p>
                <a:pPr algn="ctr" defTabSz="914400" fontAlgn="base">
                  <a:spcBef>
                    <a:spcPct val="0"/>
                  </a:spcBef>
                  <a:defRPr/>
                </a:pPr>
                <a:r>
                  <a:rPr lang="en-US" sz="1100" dirty="0">
                    <a:solidFill>
                      <a:prstClr val="black"/>
                    </a:solidFill>
                    <a:latin typeface="Franklin Gothic Medium Cond" panose="020B0606030402020204" pitchFamily="34" charset="0"/>
                    <a:ea typeface="Times New Roman"/>
                    <a:cs typeface="Times New Roman"/>
                  </a:rPr>
                  <a:t> </a:t>
                </a:r>
                <a:r>
                  <a:rPr lang="en-US" sz="1100" dirty="0" err="1">
                    <a:solidFill>
                      <a:prstClr val="black"/>
                    </a:solidFill>
                    <a:latin typeface="Franklin Gothic Medium Cond" panose="020B0606030402020204" pitchFamily="34" charset="0"/>
                    <a:ea typeface="Times New Roman"/>
                    <a:cs typeface="Times New Roman"/>
                  </a:rPr>
                  <a:t>Diri</a:t>
                </a:r>
                <a:endParaRPr lang="en-US" sz="1100" dirty="0">
                  <a:solidFill>
                    <a:prstClr val="black"/>
                  </a:solidFill>
                  <a:latin typeface="Franklin Gothic Medium Cond" panose="020B0606030402020204" pitchFamily="34" charset="0"/>
                  <a:ea typeface="Times New Roman"/>
                  <a:cs typeface="Arial" pitchFamily="34" charset="0"/>
                </a:endParaRPr>
              </a:p>
            </p:txBody>
          </p:sp>
          <p:sp>
            <p:nvSpPr>
              <p:cNvPr id="52" name="Text Box 18"/>
              <p:cNvSpPr txBox="1"/>
              <p:nvPr/>
            </p:nvSpPr>
            <p:spPr>
              <a:xfrm>
                <a:off x="1861524" y="503250"/>
                <a:ext cx="974977" cy="376865"/>
              </a:xfrm>
              <a:prstGeom prst="rect">
                <a:avLst/>
              </a:prstGeom>
            </p:spPr>
            <p:txBody>
              <a:bodyPr wrap="square" rtlCol="0"/>
              <a:lstStyle/>
              <a:p>
                <a:pPr algn="ctr" defTabSz="914400" fontAlgn="base">
                  <a:spcBef>
                    <a:spcPct val="0"/>
                  </a:spcBef>
                  <a:defRPr/>
                </a:pPr>
                <a:r>
                  <a:rPr lang="en-US" sz="1100" dirty="0" err="1">
                    <a:solidFill>
                      <a:prstClr val="black"/>
                    </a:solidFill>
                    <a:latin typeface="Franklin Gothic Medium Cond" panose="020B0606030402020204" pitchFamily="34" charset="0"/>
                    <a:ea typeface="Times New Roman"/>
                    <a:cs typeface="Times New Roman"/>
                  </a:rPr>
                  <a:t>Hubungan</a:t>
                </a:r>
                <a:r>
                  <a:rPr lang="en-US" sz="1100" dirty="0">
                    <a:solidFill>
                      <a:prstClr val="black"/>
                    </a:solidFill>
                    <a:latin typeface="Franklin Gothic Medium Cond" panose="020B0606030402020204" pitchFamily="34" charset="0"/>
                    <a:ea typeface="Times New Roman"/>
                    <a:cs typeface="Times New Roman"/>
                  </a:rPr>
                  <a:t> </a:t>
                </a:r>
                <a:r>
                  <a:rPr lang="en-US" sz="1100" dirty="0" err="1">
                    <a:solidFill>
                      <a:prstClr val="black"/>
                    </a:solidFill>
                    <a:latin typeface="Franklin Gothic Medium Cond" panose="020B0606030402020204" pitchFamily="34" charset="0"/>
                    <a:ea typeface="Times New Roman"/>
                    <a:cs typeface="Times New Roman"/>
                  </a:rPr>
                  <a:t>Positif</a:t>
                </a:r>
                <a:r>
                  <a:rPr lang="en-US" sz="1100" dirty="0">
                    <a:solidFill>
                      <a:prstClr val="black"/>
                    </a:solidFill>
                    <a:latin typeface="Franklin Gothic Medium Cond" panose="020B0606030402020204" pitchFamily="34" charset="0"/>
                    <a:ea typeface="Times New Roman"/>
                    <a:cs typeface="Times New Roman"/>
                  </a:rPr>
                  <a:t> </a:t>
                </a:r>
              </a:p>
              <a:p>
                <a:pPr algn="ctr" defTabSz="914400" fontAlgn="base">
                  <a:spcBef>
                    <a:spcPct val="0"/>
                  </a:spcBef>
                  <a:defRPr/>
                </a:pPr>
                <a:r>
                  <a:rPr lang="en-US" sz="1100" dirty="0" err="1">
                    <a:solidFill>
                      <a:prstClr val="black"/>
                    </a:solidFill>
                    <a:latin typeface="Franklin Gothic Medium Cond" panose="020B0606030402020204" pitchFamily="34" charset="0"/>
                    <a:ea typeface="Times New Roman"/>
                    <a:cs typeface="Times New Roman"/>
                  </a:rPr>
                  <a:t>dengan</a:t>
                </a:r>
                <a:r>
                  <a:rPr lang="en-US" sz="1100" dirty="0">
                    <a:solidFill>
                      <a:prstClr val="black"/>
                    </a:solidFill>
                    <a:latin typeface="Franklin Gothic Medium Cond" panose="020B0606030402020204" pitchFamily="34" charset="0"/>
                    <a:ea typeface="Times New Roman"/>
                    <a:cs typeface="Times New Roman"/>
                  </a:rPr>
                  <a:t> Orang Lain</a:t>
                </a:r>
                <a:endParaRPr lang="en-US" sz="2000" dirty="0">
                  <a:solidFill>
                    <a:prstClr val="black"/>
                  </a:solidFill>
                  <a:latin typeface="Franklin Gothic Medium Cond" panose="020B0606030402020204" pitchFamily="34" charset="0"/>
                  <a:ea typeface="Times New Roman"/>
                  <a:cs typeface="Arial" pitchFamily="34" charset="0"/>
                </a:endParaRPr>
              </a:p>
            </p:txBody>
          </p:sp>
          <p:sp>
            <p:nvSpPr>
              <p:cNvPr id="53" name="Text Box 19"/>
              <p:cNvSpPr txBox="1"/>
              <p:nvPr/>
            </p:nvSpPr>
            <p:spPr>
              <a:xfrm>
                <a:off x="2571303" y="199998"/>
                <a:ext cx="464390" cy="351923"/>
              </a:xfrm>
              <a:prstGeom prst="rect">
                <a:avLst/>
              </a:prstGeom>
            </p:spPr>
            <p:txBody>
              <a:bodyPr wrap="square" rtlCol="0"/>
              <a:lstStyle/>
              <a:p>
                <a:pPr algn="ctr" defTabSz="914400" fontAlgn="base">
                  <a:spcBef>
                    <a:spcPct val="0"/>
                  </a:spcBef>
                  <a:defRPr/>
                </a:pPr>
                <a:r>
                  <a:rPr lang="en-US" sz="1100" dirty="0" err="1">
                    <a:solidFill>
                      <a:prstClr val="black"/>
                    </a:solidFill>
                    <a:latin typeface="Franklin Gothic Medium Cond" panose="020B0606030402020204" pitchFamily="34" charset="0"/>
                    <a:ea typeface="Times New Roman"/>
                    <a:cs typeface="Times New Roman"/>
                  </a:rPr>
                  <a:t>Tujuan</a:t>
                </a:r>
                <a:r>
                  <a:rPr lang="en-US" sz="1100" dirty="0">
                    <a:solidFill>
                      <a:prstClr val="black"/>
                    </a:solidFill>
                    <a:latin typeface="Franklin Gothic Medium Cond" panose="020B0606030402020204" pitchFamily="34" charset="0"/>
                    <a:ea typeface="Times New Roman"/>
                    <a:cs typeface="Times New Roman"/>
                  </a:rPr>
                  <a:t> </a:t>
                </a:r>
                <a:r>
                  <a:rPr lang="en-US" sz="1100" dirty="0" err="1">
                    <a:solidFill>
                      <a:prstClr val="black"/>
                    </a:solidFill>
                    <a:latin typeface="Franklin Gothic Medium Cond" panose="020B0606030402020204" pitchFamily="34" charset="0"/>
                    <a:ea typeface="Times New Roman"/>
                    <a:cs typeface="Times New Roman"/>
                  </a:rPr>
                  <a:t>Hidup</a:t>
                </a:r>
                <a:r>
                  <a:rPr lang="en-US" sz="1100" dirty="0">
                    <a:solidFill>
                      <a:prstClr val="black"/>
                    </a:solidFill>
                    <a:latin typeface="Franklin Gothic Medium Cond" panose="020B0606030402020204" pitchFamily="34" charset="0"/>
                    <a:ea typeface="Times New Roman"/>
                    <a:cs typeface="Times New Roman"/>
                  </a:rPr>
                  <a:t> </a:t>
                </a:r>
                <a:endParaRPr lang="en-US" sz="2000" dirty="0">
                  <a:solidFill>
                    <a:prstClr val="black"/>
                  </a:solidFill>
                  <a:latin typeface="Franklin Gothic Medium Cond" panose="020B0606030402020204" pitchFamily="34" charset="0"/>
                  <a:ea typeface="Times New Roman"/>
                  <a:cs typeface="Arial" pitchFamily="34" charset="0"/>
                </a:endParaRPr>
              </a:p>
            </p:txBody>
          </p:sp>
          <p:sp>
            <p:nvSpPr>
              <p:cNvPr id="54" name="Text Box 20"/>
              <p:cNvSpPr txBox="1"/>
              <p:nvPr/>
            </p:nvSpPr>
            <p:spPr>
              <a:xfrm>
                <a:off x="2814092" y="-8439"/>
                <a:ext cx="728971" cy="369859"/>
              </a:xfrm>
              <a:prstGeom prst="rect">
                <a:avLst/>
              </a:prstGeom>
            </p:spPr>
            <p:txBody>
              <a:bodyPr wrap="square" rtlCol="0"/>
              <a:lstStyle/>
              <a:p>
                <a:pPr algn="ctr" defTabSz="914400" fontAlgn="base">
                  <a:spcBef>
                    <a:spcPct val="0"/>
                  </a:spcBef>
                  <a:defRPr/>
                </a:pPr>
                <a:r>
                  <a:rPr lang="en-US" sz="1100" dirty="0" err="1">
                    <a:solidFill>
                      <a:prstClr val="black"/>
                    </a:solidFill>
                    <a:latin typeface="Franklin Gothic Medium Cond" panose="020B0606030402020204" pitchFamily="34" charset="0"/>
                    <a:ea typeface="Times New Roman"/>
                    <a:cs typeface="Times New Roman"/>
                  </a:rPr>
                  <a:t>Penerimaan</a:t>
                </a:r>
                <a:endParaRPr lang="en-US" sz="1100" dirty="0">
                  <a:solidFill>
                    <a:prstClr val="black"/>
                  </a:solidFill>
                  <a:latin typeface="Franklin Gothic Medium Cond" panose="020B0606030402020204" pitchFamily="34" charset="0"/>
                  <a:ea typeface="Times New Roman"/>
                  <a:cs typeface="Times New Roman"/>
                </a:endParaRPr>
              </a:p>
              <a:p>
                <a:pPr algn="ctr" defTabSz="914400" fontAlgn="base">
                  <a:spcBef>
                    <a:spcPct val="0"/>
                  </a:spcBef>
                  <a:defRPr/>
                </a:pPr>
                <a:r>
                  <a:rPr lang="en-US" sz="1100" dirty="0">
                    <a:solidFill>
                      <a:prstClr val="black"/>
                    </a:solidFill>
                    <a:latin typeface="Franklin Gothic Medium Cond" panose="020B0606030402020204" pitchFamily="34" charset="0"/>
                    <a:ea typeface="Times New Roman"/>
                    <a:cs typeface="Times New Roman"/>
                  </a:rPr>
                  <a:t> </a:t>
                </a:r>
                <a:r>
                  <a:rPr lang="en-US" sz="1100" dirty="0" err="1">
                    <a:solidFill>
                      <a:prstClr val="black"/>
                    </a:solidFill>
                    <a:latin typeface="Franklin Gothic Medium Cond" panose="020B0606030402020204" pitchFamily="34" charset="0"/>
                    <a:ea typeface="Times New Roman"/>
                    <a:cs typeface="Times New Roman"/>
                  </a:rPr>
                  <a:t>Diri</a:t>
                </a:r>
                <a:endParaRPr lang="en-US" sz="2000" dirty="0">
                  <a:solidFill>
                    <a:prstClr val="black"/>
                  </a:solidFill>
                  <a:latin typeface="Franklin Gothic Medium Cond" panose="020B0606030402020204" pitchFamily="34" charset="0"/>
                  <a:ea typeface="Times New Roman"/>
                  <a:cs typeface="Arial" pitchFamily="34" charset="0"/>
                </a:endParaRPr>
              </a:p>
            </p:txBody>
          </p:sp>
          <p:sp>
            <p:nvSpPr>
              <p:cNvPr id="55" name="Text Box 10"/>
              <p:cNvSpPr txBox="1"/>
              <p:nvPr/>
            </p:nvSpPr>
            <p:spPr>
              <a:xfrm>
                <a:off x="3678119" y="2499985"/>
                <a:ext cx="645634" cy="362771"/>
              </a:xfrm>
              <a:prstGeom prst="rect">
                <a:avLst/>
              </a:prstGeom>
            </p:spPr>
            <p:txBody>
              <a:bodyPr wrap="square" rtlCol="0"/>
              <a:lstStyle/>
              <a:p>
                <a:pPr algn="ctr" defTabSz="914400" fontAlgn="base">
                  <a:spcBef>
                    <a:spcPct val="0"/>
                  </a:spcBef>
                  <a:defRPr/>
                </a:pPr>
                <a:r>
                  <a:rPr lang="en-US" sz="1100" dirty="0" err="1">
                    <a:solidFill>
                      <a:prstClr val="black"/>
                    </a:solidFill>
                    <a:latin typeface="Franklin Gothic Medium Cond" panose="020B0606030402020204" pitchFamily="34" charset="0"/>
                    <a:ea typeface="Times New Roman"/>
                    <a:cs typeface="Times New Roman"/>
                  </a:rPr>
                  <a:t>Kondisi</a:t>
                </a:r>
                <a:r>
                  <a:rPr lang="en-US" sz="1100" dirty="0">
                    <a:solidFill>
                      <a:prstClr val="black"/>
                    </a:solidFill>
                    <a:latin typeface="Franklin Gothic Medium Cond" panose="020B0606030402020204" pitchFamily="34" charset="0"/>
                    <a:ea typeface="Times New Roman"/>
                    <a:cs typeface="Times New Roman"/>
                  </a:rPr>
                  <a:t> </a:t>
                </a:r>
                <a:r>
                  <a:rPr lang="en-US" sz="1100" dirty="0" err="1">
                    <a:solidFill>
                      <a:prstClr val="black"/>
                    </a:solidFill>
                    <a:latin typeface="Franklin Gothic Medium Cond" panose="020B0606030402020204" pitchFamily="34" charset="0"/>
                    <a:ea typeface="Times New Roman"/>
                    <a:cs typeface="Times New Roman"/>
                  </a:rPr>
                  <a:t>Keamanan</a:t>
                </a:r>
                <a:endParaRPr lang="en-US" sz="2000" dirty="0">
                  <a:solidFill>
                    <a:prstClr val="black"/>
                  </a:solidFill>
                  <a:latin typeface="Franklin Gothic Medium Cond" panose="020B0606030402020204" pitchFamily="34" charset="0"/>
                  <a:ea typeface="Times New Roman"/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85916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71600" y="127257"/>
            <a:ext cx="8318896" cy="566738"/>
          </a:xfrm>
        </p:spPr>
        <p:txBody>
          <a:bodyPr>
            <a:noAutofit/>
          </a:bodyPr>
          <a:lstStyle/>
          <a:p>
            <a:r>
              <a:rPr lang="en-A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Indeks</a:t>
            </a:r>
            <a:r>
              <a:rPr lang="en-A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A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Kebahagiaan</a:t>
            </a:r>
            <a:r>
              <a:rPr lang="en-A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Indonesia </a:t>
            </a:r>
            <a:r>
              <a:rPr lang="en-A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Menurut</a:t>
            </a:r>
            <a:r>
              <a:rPr lang="en-A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A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Karakteristik</a:t>
            </a:r>
            <a:r>
              <a:rPr lang="en-A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2017</a:t>
            </a:r>
            <a:r>
              <a:rPr lang="en-AU" sz="28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(1) 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52301" y="4334584"/>
            <a:ext cx="4343503" cy="2377440"/>
          </a:xfrm>
          <a:prstGeom prst="rect">
            <a:avLst/>
          </a:prstGeom>
          <a:solidFill>
            <a:srgbClr val="DBEEF4"/>
          </a:solidFill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TextBox 33"/>
          <p:cNvSpPr txBox="1">
            <a:spLocks noChangeArrowheads="1"/>
          </p:cNvSpPr>
          <p:nvPr/>
        </p:nvSpPr>
        <p:spPr bwMode="auto">
          <a:xfrm>
            <a:off x="-361676" y="4273628"/>
            <a:ext cx="18161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8000" b="1" dirty="0">
                <a:solidFill>
                  <a:srgbClr val="F79646"/>
                </a:solidFill>
                <a:latin typeface="Arial Black" panose="020B0A04020102020204" pitchFamily="34" charset="0"/>
                <a:ea typeface="Lato Black"/>
                <a:cs typeface="Lato Black"/>
              </a:rPr>
              <a:t>“</a:t>
            </a:r>
            <a:endParaRPr lang="id-ID" altLang="en-US" sz="8000" b="1" dirty="0">
              <a:solidFill>
                <a:srgbClr val="F79646"/>
              </a:solidFill>
              <a:latin typeface="Arial Black" panose="020B0A04020102020204" pitchFamily="34" charset="0"/>
              <a:ea typeface="Lato Black"/>
              <a:cs typeface="Lato Black"/>
            </a:endParaRPr>
          </a:p>
        </p:txBody>
      </p:sp>
      <p:sp>
        <p:nvSpPr>
          <p:cNvPr id="14" name="TextBox 33"/>
          <p:cNvSpPr txBox="1">
            <a:spLocks noChangeArrowheads="1"/>
          </p:cNvSpPr>
          <p:nvPr/>
        </p:nvSpPr>
        <p:spPr bwMode="auto">
          <a:xfrm>
            <a:off x="729759" y="4580329"/>
            <a:ext cx="3729746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1800" dirty="0" err="1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ea typeface="Lato Black"/>
                <a:cs typeface="Arial" pitchFamily="34" charset="0"/>
              </a:rPr>
              <a:t>Penduduk</a:t>
            </a:r>
            <a:r>
              <a:rPr lang="en-US" altLang="en-US" sz="1800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ea typeface="Lato Black"/>
                <a:cs typeface="Arial" pitchFamily="34" charset="0"/>
              </a:rPr>
              <a:t> yang </a:t>
            </a:r>
            <a:r>
              <a:rPr lang="en-US" altLang="en-US" sz="1800" dirty="0" err="1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ea typeface="Lato Black"/>
                <a:cs typeface="Arial" pitchFamily="34" charset="0"/>
              </a:rPr>
              <a:t>tinggal</a:t>
            </a:r>
            <a:r>
              <a:rPr lang="en-US" altLang="en-US" sz="1800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ea typeface="Lato Black"/>
                <a:cs typeface="Arial" pitchFamily="34" charset="0"/>
              </a:rPr>
              <a:t> di </a:t>
            </a:r>
            <a:r>
              <a:rPr lang="en-US" altLang="en-US" sz="1800" dirty="0" err="1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ea typeface="Lato Black"/>
                <a:cs typeface="Arial" pitchFamily="34" charset="0"/>
              </a:rPr>
              <a:t>wilayah</a:t>
            </a:r>
            <a:r>
              <a:rPr lang="en-US" altLang="en-US" sz="1800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ea typeface="Lato Black"/>
                <a:cs typeface="Arial" pitchFamily="34" charset="0"/>
              </a:rPr>
              <a:t> </a:t>
            </a:r>
            <a:r>
              <a:rPr lang="en-US" altLang="en-US" sz="1800" dirty="0" err="1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ea typeface="Lato Black"/>
                <a:cs typeface="Arial" pitchFamily="34" charset="0"/>
              </a:rPr>
              <a:t>perkotaan</a:t>
            </a:r>
            <a:r>
              <a:rPr lang="en-US" altLang="en-US" sz="1800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ea typeface="Lato Black"/>
                <a:cs typeface="Arial" pitchFamily="34" charset="0"/>
              </a:rPr>
              <a:t> </a:t>
            </a:r>
            <a:r>
              <a:rPr lang="en-US" altLang="en-US" sz="1800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ea typeface="Lato Black"/>
                <a:cs typeface="Arial" pitchFamily="34" charset="0"/>
              </a:rPr>
              <a:t>LEBIH BAHAGIA</a:t>
            </a:r>
            <a:r>
              <a:rPr lang="en-US" altLang="en-US" sz="1800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ea typeface="Lato Black"/>
                <a:cs typeface="Arial" pitchFamily="34" charset="0"/>
              </a:rPr>
              <a:t>, </a:t>
            </a:r>
            <a:r>
              <a:rPr lang="en-US" altLang="en-US" sz="1800" dirty="0" err="1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ea typeface="Lato Black"/>
                <a:cs typeface="Arial" pitchFamily="34" charset="0"/>
              </a:rPr>
              <a:t>namun</a:t>
            </a:r>
            <a:r>
              <a:rPr lang="en-US" altLang="en-US" sz="1800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ea typeface="Lato Black"/>
                <a:cs typeface="Arial" pitchFamily="34" charset="0"/>
              </a:rPr>
              <a:t> </a:t>
            </a:r>
            <a:r>
              <a:rPr lang="en-US" altLang="en-US" sz="1800" dirty="0" err="1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ea typeface="Lato Black"/>
                <a:cs typeface="Arial" pitchFamily="34" charset="0"/>
              </a:rPr>
              <a:t>penduduk</a:t>
            </a:r>
            <a:r>
              <a:rPr lang="en-US" altLang="en-US" sz="1800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ea typeface="Lato Black"/>
                <a:cs typeface="Arial" pitchFamily="34" charset="0"/>
              </a:rPr>
              <a:t> </a:t>
            </a:r>
            <a:r>
              <a:rPr lang="en-US" altLang="en-US" sz="1800" dirty="0" err="1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ea typeface="Lato Black"/>
                <a:cs typeface="Arial" pitchFamily="34" charset="0"/>
              </a:rPr>
              <a:t>wilayah</a:t>
            </a:r>
            <a:r>
              <a:rPr lang="en-US" altLang="en-US" sz="1800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ea typeface="Lato Black"/>
                <a:cs typeface="Arial" pitchFamily="34" charset="0"/>
              </a:rPr>
              <a:t>  </a:t>
            </a:r>
            <a:r>
              <a:rPr lang="en-US" altLang="en-US" sz="1800" dirty="0" err="1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ea typeface="Lato Black"/>
                <a:cs typeface="Arial" pitchFamily="34" charset="0"/>
              </a:rPr>
              <a:t>perdesaan</a:t>
            </a:r>
            <a:r>
              <a:rPr lang="en-US" altLang="en-US" sz="1800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ea typeface="Lato Black"/>
                <a:cs typeface="Arial" pitchFamily="34" charset="0"/>
              </a:rPr>
              <a:t> </a:t>
            </a:r>
            <a:r>
              <a:rPr lang="en-US" altLang="en-US" sz="1800" dirty="0" err="1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ea typeface="Lato Black"/>
                <a:cs typeface="Arial" pitchFamily="34" charset="0"/>
              </a:rPr>
              <a:t>memiliki</a:t>
            </a:r>
            <a:r>
              <a:rPr lang="en-US" altLang="en-US" sz="1800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ea typeface="Lato Black"/>
                <a:cs typeface="Arial" pitchFamily="34" charset="0"/>
              </a:rPr>
              <a:t>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1800" dirty="0" err="1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ea typeface="Lato Black"/>
                <a:cs typeface="Arial" pitchFamily="34" charset="0"/>
              </a:rPr>
              <a:t>Indeks</a:t>
            </a:r>
            <a:r>
              <a:rPr lang="en-US" altLang="en-US" sz="1800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ea typeface="Lato Black"/>
                <a:cs typeface="Arial" pitchFamily="34" charset="0"/>
              </a:rPr>
              <a:t> </a:t>
            </a:r>
            <a:r>
              <a:rPr lang="en-US" altLang="en-US" sz="1800" dirty="0" err="1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ea typeface="Lato Black"/>
                <a:cs typeface="Arial" pitchFamily="34" charset="0"/>
              </a:rPr>
              <a:t>Kepuasan</a:t>
            </a:r>
            <a:r>
              <a:rPr lang="en-US" altLang="en-US" sz="1800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ea typeface="Lato Black"/>
                <a:cs typeface="Arial" pitchFamily="34" charset="0"/>
              </a:rPr>
              <a:t> </a:t>
            </a:r>
            <a:r>
              <a:rPr lang="en-US" altLang="en-US" sz="1800" dirty="0" err="1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ea typeface="Lato Black"/>
                <a:cs typeface="Arial" pitchFamily="34" charset="0"/>
              </a:rPr>
              <a:t>Hidup</a:t>
            </a:r>
            <a:r>
              <a:rPr lang="en-US" altLang="en-US" sz="1800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ea typeface="Lato Black"/>
                <a:cs typeface="Arial" pitchFamily="34" charset="0"/>
              </a:rPr>
              <a:t> </a:t>
            </a:r>
            <a:r>
              <a:rPr lang="en-US" altLang="en-US" sz="1800" dirty="0" err="1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ea typeface="Lato Black"/>
                <a:cs typeface="Arial" pitchFamily="34" charset="0"/>
              </a:rPr>
              <a:t>Sosial</a:t>
            </a:r>
            <a:r>
              <a:rPr lang="en-US" altLang="en-US" sz="1800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ea typeface="Lato Black"/>
                <a:cs typeface="Arial" pitchFamily="34" charset="0"/>
              </a:rPr>
              <a:t> yang </a:t>
            </a:r>
            <a:r>
              <a:rPr lang="en-US" altLang="en-US" sz="1800" b="1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ea typeface="Lato Black"/>
                <a:cs typeface="Arial" pitchFamily="34" charset="0"/>
              </a:rPr>
              <a:t>LEBIH TINGGI</a:t>
            </a:r>
            <a:r>
              <a:rPr lang="en-US" altLang="en-US" sz="1800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ea typeface="Lato Black"/>
                <a:cs typeface="Arial" pitchFamily="34" charset="0"/>
              </a:rPr>
              <a:t> 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4572000" y="1197428"/>
            <a:ext cx="0" cy="557784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351650" y="3076249"/>
            <a:ext cx="3617387" cy="523220"/>
          </a:xfrm>
          <a:prstGeom prst="roundRect">
            <a:avLst/>
          </a:prstGeom>
          <a:solidFill>
            <a:srgbClr val="EBF6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id-ID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686" y="1620613"/>
            <a:ext cx="933559" cy="1037288"/>
          </a:xfrm>
          <a:prstGeom prst="rect">
            <a:avLst/>
          </a:prstGeom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58879" y1="88095" x2="58879" y2="880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13978"/>
            <a:ext cx="1458028" cy="592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32" descr="URBAN RURAL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377"/>
          <a:stretch/>
        </p:blipFill>
        <p:spPr>
          <a:xfrm>
            <a:off x="2771804" y="1619849"/>
            <a:ext cx="1416715" cy="801043"/>
          </a:xfrm>
          <a:prstGeom prst="rect">
            <a:avLst/>
          </a:prstGeom>
        </p:spPr>
      </p:pic>
      <p:sp>
        <p:nvSpPr>
          <p:cNvPr id="34" name="Flowchart: Process 100"/>
          <p:cNvSpPr/>
          <p:nvPr/>
        </p:nvSpPr>
        <p:spPr>
          <a:xfrm>
            <a:off x="252985" y="1080271"/>
            <a:ext cx="2796984" cy="400110"/>
          </a:xfrm>
          <a:prstGeom prst="flowChartProcess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 err="1">
                <a:solidFill>
                  <a:srgbClr val="4BACC6">
                    <a:lumMod val="75000"/>
                  </a:srgbClr>
                </a:solidFill>
                <a:latin typeface="Franklin Gothic Medium Cond" panose="020B0606030402020204" pitchFamily="34" charset="0"/>
                <a:cs typeface="Century Gothic"/>
              </a:rPr>
              <a:t>Menurut</a:t>
            </a:r>
            <a:r>
              <a:rPr lang="en-US" sz="2000" dirty="0">
                <a:solidFill>
                  <a:srgbClr val="4BACC6">
                    <a:lumMod val="75000"/>
                  </a:srgbClr>
                </a:solidFill>
                <a:latin typeface="Franklin Gothic Medium Cond" panose="020B0606030402020204" pitchFamily="34" charset="0"/>
                <a:cs typeface="Century Gothic"/>
              </a:rPr>
              <a:t> </a:t>
            </a:r>
            <a:r>
              <a:rPr lang="en-US" sz="2000" dirty="0" err="1">
                <a:solidFill>
                  <a:srgbClr val="4BACC6">
                    <a:lumMod val="75000"/>
                  </a:srgbClr>
                </a:solidFill>
                <a:latin typeface="Franklin Gothic Medium Cond" panose="020B0606030402020204" pitchFamily="34" charset="0"/>
                <a:cs typeface="Century Gothic"/>
              </a:rPr>
              <a:t>Klasifikasi</a:t>
            </a:r>
            <a:r>
              <a:rPr lang="en-US" sz="2000" dirty="0">
                <a:solidFill>
                  <a:srgbClr val="4BACC6">
                    <a:lumMod val="75000"/>
                  </a:srgbClr>
                </a:solidFill>
                <a:latin typeface="Franklin Gothic Medium Cond" panose="020B0606030402020204" pitchFamily="34" charset="0"/>
                <a:cs typeface="Century Gothic"/>
              </a:rPr>
              <a:t> Wilayah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000859" y="2287328"/>
            <a:ext cx="9230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err="1">
                <a:solidFill>
                  <a:srgbClr val="4BACC6">
                    <a:lumMod val="75000"/>
                  </a:srgbClr>
                </a:solidFill>
                <a:latin typeface="Calibri"/>
                <a:cs typeface="Century Gothic"/>
              </a:rPr>
              <a:t>Perkotaan</a:t>
            </a:r>
            <a:endParaRPr lang="en-US" sz="1400" dirty="0">
              <a:solidFill>
                <a:srgbClr val="4BACC6">
                  <a:lumMod val="75000"/>
                </a:srgbClr>
              </a:solidFill>
              <a:latin typeface="Calibri"/>
              <a:cs typeface="Century Gothic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60226" y="2287328"/>
            <a:ext cx="9464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err="1">
                <a:solidFill>
                  <a:srgbClr val="F79646">
                    <a:lumMod val="75000"/>
                  </a:srgbClr>
                </a:solidFill>
                <a:latin typeface="Calibri"/>
                <a:cs typeface="Century Gothic"/>
              </a:rPr>
              <a:t>Perdesaan</a:t>
            </a:r>
            <a:endParaRPr lang="en-US" sz="1400" dirty="0">
              <a:solidFill>
                <a:srgbClr val="F79646">
                  <a:lumMod val="75000"/>
                </a:srgbClr>
              </a:solidFill>
              <a:latin typeface="Calibri"/>
              <a:cs typeface="Century Gothic"/>
            </a:endParaRPr>
          </a:p>
        </p:txBody>
      </p:sp>
      <p:pic>
        <p:nvPicPr>
          <p:cNvPr id="37" name="Picture 36" descr="USIA.pn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22"/>
          <a:stretch/>
        </p:blipFill>
        <p:spPr>
          <a:xfrm>
            <a:off x="5767150" y="1695062"/>
            <a:ext cx="973883" cy="968530"/>
          </a:xfrm>
          <a:prstGeom prst="rect">
            <a:avLst/>
          </a:prstGeom>
        </p:spPr>
      </p:pic>
      <p:pic>
        <p:nvPicPr>
          <p:cNvPr id="38" name="Picture 37" descr="USIA.pn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843"/>
          <a:stretch/>
        </p:blipFill>
        <p:spPr>
          <a:xfrm>
            <a:off x="8477700" y="1729441"/>
            <a:ext cx="685521" cy="96853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757" y="1660683"/>
            <a:ext cx="933559" cy="1037288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4649051" y="2384052"/>
            <a:ext cx="4471763" cy="204211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995750" y="2411246"/>
            <a:ext cx="959005" cy="403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Century Gothic"/>
              </a:rPr>
              <a:t>≤ 24 </a:t>
            </a:r>
            <a:r>
              <a:rPr lang="en-US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Century Gothic"/>
              </a:rPr>
              <a:t>Tahun</a:t>
            </a:r>
            <a:endParaRPr lang="en-US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cs typeface="Century Gothic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729555" y="2411246"/>
            <a:ext cx="955171" cy="403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Century Gothic"/>
              </a:rPr>
              <a:t>25-40 </a:t>
            </a:r>
            <a:r>
              <a:rPr lang="en-US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Century Gothic"/>
              </a:rPr>
              <a:t>Tahun</a:t>
            </a:r>
            <a:endParaRPr lang="en-US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cs typeface="Century Gothic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278550" y="2411246"/>
            <a:ext cx="961146" cy="403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Century Gothic"/>
              </a:rPr>
              <a:t>≥ 65 </a:t>
            </a:r>
            <a:r>
              <a:rPr lang="en-US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Century Gothic"/>
              </a:rPr>
              <a:t>Tahun</a:t>
            </a:r>
            <a:endParaRPr lang="en-US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cs typeface="Century Gothic"/>
            </a:endParaRPr>
          </a:p>
        </p:txBody>
      </p:sp>
      <p:sp>
        <p:nvSpPr>
          <p:cNvPr id="44" name="Flowchart: Process 43"/>
          <p:cNvSpPr/>
          <p:nvPr/>
        </p:nvSpPr>
        <p:spPr>
          <a:xfrm>
            <a:off x="4643823" y="1080271"/>
            <a:ext cx="2532937" cy="400110"/>
          </a:xfrm>
          <a:prstGeom prst="flowChartProcess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 err="1">
                <a:solidFill>
                  <a:srgbClr val="9BBB59">
                    <a:lumMod val="50000"/>
                  </a:srgbClr>
                </a:solidFill>
                <a:latin typeface="Franklin Gothic Medium Cond" panose="020B0606030402020204" pitchFamily="34" charset="0"/>
                <a:cs typeface="Century Gothic"/>
              </a:rPr>
              <a:t>Menurut</a:t>
            </a:r>
            <a:r>
              <a:rPr lang="en-US" sz="2000" dirty="0">
                <a:solidFill>
                  <a:srgbClr val="9BBB59">
                    <a:lumMod val="50000"/>
                  </a:srgbClr>
                </a:solidFill>
                <a:latin typeface="Franklin Gothic Medium Cond" panose="020B0606030402020204" pitchFamily="34" charset="0"/>
                <a:cs typeface="Century Gothic"/>
              </a:rPr>
              <a:t> </a:t>
            </a:r>
            <a:r>
              <a:rPr lang="en-US" sz="2000" dirty="0" err="1">
                <a:solidFill>
                  <a:srgbClr val="9BBB59">
                    <a:lumMod val="50000"/>
                  </a:srgbClr>
                </a:solidFill>
                <a:latin typeface="Franklin Gothic Medium Cond" panose="020B0606030402020204" pitchFamily="34" charset="0"/>
                <a:cs typeface="Century Gothic"/>
              </a:rPr>
              <a:t>Kelompok</a:t>
            </a:r>
            <a:r>
              <a:rPr lang="en-US" sz="2000" dirty="0">
                <a:solidFill>
                  <a:srgbClr val="9BBB59">
                    <a:lumMod val="50000"/>
                  </a:srgbClr>
                </a:solidFill>
                <a:latin typeface="Franklin Gothic Medium Cond" panose="020B0606030402020204" pitchFamily="34" charset="0"/>
                <a:cs typeface="Century Gothic"/>
              </a:rPr>
              <a:t> </a:t>
            </a:r>
            <a:r>
              <a:rPr lang="en-US" sz="2000" dirty="0" err="1">
                <a:solidFill>
                  <a:srgbClr val="9BBB59">
                    <a:lumMod val="50000"/>
                  </a:srgbClr>
                </a:solidFill>
                <a:latin typeface="Franklin Gothic Medium Cond" panose="020B0606030402020204" pitchFamily="34" charset="0"/>
                <a:cs typeface="Century Gothic"/>
              </a:rPr>
              <a:t>Umur</a:t>
            </a:r>
            <a:endParaRPr lang="en-US" sz="2000" dirty="0">
              <a:solidFill>
                <a:srgbClr val="9BBB59">
                  <a:lumMod val="50000"/>
                </a:srgbClr>
              </a:solidFill>
              <a:latin typeface="Franklin Gothic Medium Cond" panose="020B0606030402020204" pitchFamily="34" charset="0"/>
              <a:cs typeface="Century Gothic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497716" y="2411246"/>
            <a:ext cx="955171" cy="403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Century Gothic"/>
              </a:rPr>
              <a:t>41-64 </a:t>
            </a:r>
            <a:r>
              <a:rPr lang="en-US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Century Gothic"/>
              </a:rPr>
              <a:t>Tahun</a:t>
            </a:r>
            <a:endParaRPr lang="en-US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cs typeface="Century Gothic"/>
            </a:endParaRPr>
          </a:p>
        </p:txBody>
      </p:sp>
      <p:sp>
        <p:nvSpPr>
          <p:cNvPr id="46" name="Flowchart: Process 125"/>
          <p:cNvSpPr/>
          <p:nvPr/>
        </p:nvSpPr>
        <p:spPr>
          <a:xfrm>
            <a:off x="2749455" y="2564141"/>
            <a:ext cx="1456443" cy="39697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C00000"/>
                </a:solidFill>
                <a:latin typeface="Franklin Gothic Medium Cond" panose="020B0606030402020204" pitchFamily="34" charset="0"/>
                <a:cs typeface="Century Gothic"/>
              </a:rPr>
              <a:t>71,64</a:t>
            </a:r>
            <a:endParaRPr lang="en-US" sz="2000" i="1" dirty="0">
              <a:solidFill>
                <a:srgbClr val="C00000"/>
              </a:solidFill>
              <a:latin typeface="Franklin Gothic Medium Cond" panose="020B0606030402020204" pitchFamily="34" charset="0"/>
              <a:cs typeface="Century Gothic"/>
            </a:endParaRPr>
          </a:p>
        </p:txBody>
      </p:sp>
      <p:sp>
        <p:nvSpPr>
          <p:cNvPr id="47" name="Flowchart: Process 125"/>
          <p:cNvSpPr/>
          <p:nvPr/>
        </p:nvSpPr>
        <p:spPr>
          <a:xfrm>
            <a:off x="188096" y="2564141"/>
            <a:ext cx="1456443" cy="39697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F79646">
                    <a:lumMod val="75000"/>
                  </a:srgbClr>
                </a:solidFill>
                <a:latin typeface="Franklin Gothic Medium Cond" panose="020B0606030402020204" pitchFamily="34" charset="0"/>
                <a:cs typeface="Century Gothic"/>
              </a:rPr>
              <a:t>69,57</a:t>
            </a:r>
            <a:endParaRPr lang="en-US" sz="2000" i="1" dirty="0">
              <a:solidFill>
                <a:srgbClr val="F79646">
                  <a:lumMod val="75000"/>
                </a:srgbClr>
              </a:solidFill>
              <a:latin typeface="Franklin Gothic Medium Cond" panose="020B0606030402020204" pitchFamily="34" charset="0"/>
              <a:cs typeface="Century Gothic"/>
            </a:endParaRPr>
          </a:p>
        </p:txBody>
      </p:sp>
      <p:sp>
        <p:nvSpPr>
          <p:cNvPr id="48" name="Flowchart: Process 125"/>
          <p:cNvSpPr/>
          <p:nvPr/>
        </p:nvSpPr>
        <p:spPr>
          <a:xfrm>
            <a:off x="5754570" y="2791581"/>
            <a:ext cx="1301966" cy="39697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C00000"/>
                </a:solidFill>
                <a:latin typeface="Franklin Gothic Medium Cond" panose="020B0606030402020204" pitchFamily="34" charset="0"/>
                <a:cs typeface="Century Gothic"/>
              </a:rPr>
              <a:t>71,29</a:t>
            </a:r>
            <a:endParaRPr lang="en-US" sz="2000" i="1" dirty="0">
              <a:solidFill>
                <a:srgbClr val="C00000"/>
              </a:solidFill>
              <a:latin typeface="Franklin Gothic Medium Cond" panose="020B0606030402020204" pitchFamily="34" charset="0"/>
              <a:cs typeface="Century Gothic"/>
            </a:endParaRPr>
          </a:p>
        </p:txBody>
      </p:sp>
      <p:sp>
        <p:nvSpPr>
          <p:cNvPr id="49" name="Flowchart: Process 48"/>
          <p:cNvSpPr/>
          <p:nvPr/>
        </p:nvSpPr>
        <p:spPr>
          <a:xfrm>
            <a:off x="6546658" y="2791581"/>
            <a:ext cx="1301966" cy="39697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9BBB59">
                    <a:lumMod val="50000"/>
                  </a:srgbClr>
                </a:solidFill>
                <a:latin typeface="Franklin Gothic Medium Cond" panose="020B0606030402020204" pitchFamily="34" charset="0"/>
                <a:cs typeface="Century Gothic"/>
              </a:rPr>
              <a:t>71,13</a:t>
            </a:r>
            <a:endParaRPr lang="en-US" sz="2000" i="1" dirty="0">
              <a:solidFill>
                <a:srgbClr val="9BBB59">
                  <a:lumMod val="50000"/>
                </a:srgbClr>
              </a:solidFill>
              <a:latin typeface="Franklin Gothic Medium Cond" panose="020B0606030402020204" pitchFamily="34" charset="0"/>
              <a:cs typeface="Century Gothic"/>
            </a:endParaRPr>
          </a:p>
        </p:txBody>
      </p:sp>
      <p:sp>
        <p:nvSpPr>
          <p:cNvPr id="50" name="Flowchart: Process 125"/>
          <p:cNvSpPr/>
          <p:nvPr/>
        </p:nvSpPr>
        <p:spPr>
          <a:xfrm>
            <a:off x="7338746" y="2791581"/>
            <a:ext cx="1301966" cy="39697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9BBB59">
                    <a:lumMod val="50000"/>
                  </a:srgbClr>
                </a:solidFill>
                <a:latin typeface="Franklin Gothic Medium Cond" panose="020B0606030402020204" pitchFamily="34" charset="0"/>
                <a:cs typeface="Century Gothic"/>
              </a:rPr>
              <a:t>70,69</a:t>
            </a:r>
            <a:endParaRPr lang="en-US" sz="2000" i="1" dirty="0">
              <a:solidFill>
                <a:srgbClr val="9BBB59">
                  <a:lumMod val="50000"/>
                </a:srgbClr>
              </a:solidFill>
              <a:latin typeface="Franklin Gothic Medium Cond" panose="020B0606030402020204" pitchFamily="34" charset="0"/>
              <a:cs typeface="Century Gothic"/>
            </a:endParaRPr>
          </a:p>
        </p:txBody>
      </p:sp>
      <p:sp>
        <p:nvSpPr>
          <p:cNvPr id="51" name="Flowchart: Process 125"/>
          <p:cNvSpPr/>
          <p:nvPr/>
        </p:nvSpPr>
        <p:spPr>
          <a:xfrm>
            <a:off x="8058826" y="2791581"/>
            <a:ext cx="1301966" cy="39697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9BBB59">
                    <a:lumMod val="50000"/>
                  </a:srgbClr>
                </a:solidFill>
                <a:latin typeface="Franklin Gothic Medium Cond" panose="020B0606030402020204" pitchFamily="34" charset="0"/>
                <a:cs typeface="Century Gothic"/>
              </a:rPr>
              <a:t>69,18</a:t>
            </a:r>
            <a:endParaRPr lang="en-US" sz="2000" i="1" dirty="0">
              <a:solidFill>
                <a:srgbClr val="9BBB59">
                  <a:lumMod val="50000"/>
                </a:srgbClr>
              </a:solidFill>
              <a:latin typeface="Franklin Gothic Medium Cond" panose="020B0606030402020204" pitchFamily="34" charset="0"/>
              <a:cs typeface="Century Gothic"/>
            </a:endParaRPr>
          </a:p>
        </p:txBody>
      </p:sp>
      <p:sp>
        <p:nvSpPr>
          <p:cNvPr id="52" name="Flowchart: Process 125"/>
          <p:cNvSpPr/>
          <p:nvPr/>
        </p:nvSpPr>
        <p:spPr>
          <a:xfrm>
            <a:off x="2755521" y="3092280"/>
            <a:ext cx="1456443" cy="39697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4BACC6">
                    <a:lumMod val="75000"/>
                  </a:srgbClr>
                </a:solidFill>
                <a:latin typeface="Franklin Gothic Medium Cond" panose="020B0606030402020204" pitchFamily="34" charset="0"/>
                <a:cs typeface="Century Gothic"/>
              </a:rPr>
              <a:t>67,88</a:t>
            </a:r>
            <a:endParaRPr lang="en-US" sz="2000" i="1" dirty="0">
              <a:solidFill>
                <a:srgbClr val="4BACC6">
                  <a:lumMod val="75000"/>
                </a:srgbClr>
              </a:solidFill>
              <a:latin typeface="Franklin Gothic Medium Cond" panose="020B0606030402020204" pitchFamily="34" charset="0"/>
              <a:cs typeface="Century Gothic"/>
            </a:endParaRPr>
          </a:p>
        </p:txBody>
      </p:sp>
      <p:sp>
        <p:nvSpPr>
          <p:cNvPr id="53" name="Flowchart: Process 125"/>
          <p:cNvSpPr/>
          <p:nvPr/>
        </p:nvSpPr>
        <p:spPr>
          <a:xfrm>
            <a:off x="179516" y="3092280"/>
            <a:ext cx="1456443" cy="39697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F79646">
                    <a:lumMod val="75000"/>
                  </a:srgbClr>
                </a:solidFill>
                <a:latin typeface="Franklin Gothic Medium Cond" panose="020B0606030402020204" pitchFamily="34" charset="0"/>
                <a:cs typeface="Century Gothic"/>
              </a:rPr>
              <a:t>63,72</a:t>
            </a:r>
            <a:endParaRPr lang="en-US" sz="2000" i="1" dirty="0">
              <a:solidFill>
                <a:srgbClr val="F79646">
                  <a:lumMod val="75000"/>
                </a:srgbClr>
              </a:solidFill>
              <a:latin typeface="Franklin Gothic Medium Cond" panose="020B0606030402020204" pitchFamily="34" charset="0"/>
              <a:cs typeface="Century Gothic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474630" y="2553959"/>
            <a:ext cx="1394336" cy="441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>
                <a:latin typeface="Century Gothic"/>
                <a:cs typeface="Century Gothic"/>
              </a:defRPr>
            </a:lvl1pPr>
          </a:lstStyle>
          <a:p>
            <a:pPr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Indeks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Kebahagiaan</a:t>
            </a:r>
            <a:endParaRPr lang="id-ID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325574" y="3076253"/>
            <a:ext cx="1692448" cy="441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>
                <a:solidFill>
                  <a:schemeClr val="accent4">
                    <a:lumMod val="50000"/>
                  </a:schemeClr>
                </a:solidFill>
                <a:latin typeface="Britannic Bold" pitchFamily="34" charset="0"/>
                <a:cs typeface="Century Gothic"/>
              </a:defRPr>
            </a:lvl1pPr>
          </a:lstStyle>
          <a:p>
            <a:pPr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Indeks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Kepuasan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Hidup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Personal</a:t>
            </a:r>
            <a:endParaRPr lang="id-ID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56" name="Flowchart: Process 125"/>
          <p:cNvSpPr/>
          <p:nvPr/>
        </p:nvSpPr>
        <p:spPr>
          <a:xfrm>
            <a:off x="2748711" y="3634075"/>
            <a:ext cx="1456443" cy="39697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4BACC6">
                    <a:lumMod val="75000"/>
                  </a:srgbClr>
                </a:solidFill>
                <a:latin typeface="Franklin Gothic Medium Cond" panose="020B0606030402020204" pitchFamily="34" charset="0"/>
                <a:cs typeface="Century Gothic"/>
              </a:rPr>
              <a:t>75,86</a:t>
            </a:r>
          </a:p>
        </p:txBody>
      </p:sp>
      <p:sp>
        <p:nvSpPr>
          <p:cNvPr id="57" name="Flowchart: Process 125"/>
          <p:cNvSpPr/>
          <p:nvPr/>
        </p:nvSpPr>
        <p:spPr>
          <a:xfrm>
            <a:off x="179516" y="3634075"/>
            <a:ext cx="1456443" cy="39697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C00000"/>
                </a:solidFill>
                <a:latin typeface="Franklin Gothic Medium Cond" panose="020B0606030402020204" pitchFamily="34" charset="0"/>
                <a:cs typeface="Century Gothic"/>
              </a:rPr>
              <a:t>76,51</a:t>
            </a:r>
          </a:p>
        </p:txBody>
      </p:sp>
      <p:sp>
        <p:nvSpPr>
          <p:cNvPr id="58" name="Flowchart: Process 125"/>
          <p:cNvSpPr/>
          <p:nvPr/>
        </p:nvSpPr>
        <p:spPr>
          <a:xfrm>
            <a:off x="5760392" y="3825435"/>
            <a:ext cx="1301966" cy="39697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9BBB59">
                    <a:lumMod val="50000"/>
                  </a:srgbClr>
                </a:solidFill>
                <a:latin typeface="Franklin Gothic Medium Cond" panose="020B0606030402020204" pitchFamily="34" charset="0"/>
                <a:cs typeface="Century Gothic"/>
              </a:rPr>
              <a:t>75,28</a:t>
            </a:r>
            <a:endParaRPr lang="en-US" sz="2000" i="1" dirty="0">
              <a:solidFill>
                <a:srgbClr val="9BBB59">
                  <a:lumMod val="50000"/>
                </a:srgbClr>
              </a:solidFill>
              <a:latin typeface="Franklin Gothic Medium Cond" panose="020B0606030402020204" pitchFamily="34" charset="0"/>
              <a:cs typeface="Century Gothic"/>
            </a:endParaRPr>
          </a:p>
        </p:txBody>
      </p:sp>
      <p:sp>
        <p:nvSpPr>
          <p:cNvPr id="59" name="Flowchart: Process 125"/>
          <p:cNvSpPr/>
          <p:nvPr/>
        </p:nvSpPr>
        <p:spPr>
          <a:xfrm>
            <a:off x="6552480" y="3825435"/>
            <a:ext cx="1301966" cy="39697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9BBB59">
                    <a:lumMod val="50000"/>
                  </a:srgbClr>
                </a:solidFill>
                <a:latin typeface="Franklin Gothic Medium Cond" panose="020B0606030402020204" pitchFamily="34" charset="0"/>
                <a:cs typeface="Century Gothic"/>
              </a:rPr>
              <a:t>76,06</a:t>
            </a:r>
            <a:endParaRPr lang="en-US" sz="2000" i="1" dirty="0">
              <a:solidFill>
                <a:srgbClr val="9BBB59">
                  <a:lumMod val="50000"/>
                </a:srgbClr>
              </a:solidFill>
              <a:latin typeface="Franklin Gothic Medium Cond" panose="020B0606030402020204" pitchFamily="34" charset="0"/>
              <a:cs typeface="Century Gothic"/>
            </a:endParaRPr>
          </a:p>
        </p:txBody>
      </p:sp>
      <p:sp>
        <p:nvSpPr>
          <p:cNvPr id="60" name="Flowchart: Process 125"/>
          <p:cNvSpPr/>
          <p:nvPr/>
        </p:nvSpPr>
        <p:spPr>
          <a:xfrm>
            <a:off x="7344568" y="3825435"/>
            <a:ext cx="1301966" cy="39697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C00000"/>
                </a:solidFill>
                <a:latin typeface="Franklin Gothic Medium Cond" panose="020B0606030402020204" pitchFamily="34" charset="0"/>
                <a:cs typeface="Century Gothic"/>
              </a:rPr>
              <a:t>76,27</a:t>
            </a:r>
            <a:endParaRPr lang="en-US" sz="2000" i="1" dirty="0">
              <a:solidFill>
                <a:srgbClr val="C00000"/>
              </a:solidFill>
              <a:latin typeface="Franklin Gothic Medium Cond" panose="020B0606030402020204" pitchFamily="34" charset="0"/>
              <a:cs typeface="Century Gothic"/>
            </a:endParaRPr>
          </a:p>
        </p:txBody>
      </p:sp>
      <p:sp>
        <p:nvSpPr>
          <p:cNvPr id="61" name="Flowchart: Process 125"/>
          <p:cNvSpPr/>
          <p:nvPr/>
        </p:nvSpPr>
        <p:spPr>
          <a:xfrm>
            <a:off x="8064648" y="3825435"/>
            <a:ext cx="1301966" cy="39697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9BBB59">
                    <a:lumMod val="50000"/>
                  </a:srgbClr>
                </a:solidFill>
                <a:latin typeface="Franklin Gothic Medium Cond" panose="020B0606030402020204" pitchFamily="34" charset="0"/>
                <a:cs typeface="Century Gothic"/>
              </a:rPr>
              <a:t>76,20</a:t>
            </a:r>
            <a:endParaRPr lang="en-US" sz="2000" i="1" dirty="0">
              <a:solidFill>
                <a:srgbClr val="9BBB59">
                  <a:lumMod val="50000"/>
                </a:srgbClr>
              </a:solidFill>
              <a:latin typeface="Franklin Gothic Medium Cond" panose="020B0606030402020204" pitchFamily="34" charset="0"/>
              <a:cs typeface="Century Gothic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325574" y="3575748"/>
            <a:ext cx="1692448" cy="441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>
                <a:solidFill>
                  <a:schemeClr val="accent4">
                    <a:lumMod val="50000"/>
                  </a:schemeClr>
                </a:solidFill>
                <a:latin typeface="Britannic Bold" pitchFamily="34" charset="0"/>
                <a:cs typeface="Century Gothic"/>
              </a:defRPr>
            </a:lvl1pPr>
          </a:lstStyle>
          <a:p>
            <a:pPr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Indeks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Kepuasan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Hidup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Sosial</a:t>
            </a:r>
            <a:endParaRPr lang="id-ID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4680276" y="3232140"/>
            <a:ext cx="4368531" cy="52322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id-ID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649048" y="2771641"/>
            <a:ext cx="1394336" cy="441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>
                <a:latin typeface="Century Gothic"/>
                <a:cs typeface="Century Gothic"/>
              </a:defRPr>
            </a:lvl1pPr>
          </a:lstStyle>
          <a:p>
            <a:pPr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Indeks</a:t>
            </a: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Kebahagiaan</a:t>
            </a:r>
            <a:endParaRPr lang="id-ID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499992" y="3275697"/>
            <a:ext cx="1692448" cy="441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>
                <a:solidFill>
                  <a:schemeClr val="accent4">
                    <a:lumMod val="50000"/>
                  </a:schemeClr>
                </a:solidFill>
                <a:latin typeface="Britannic Bold" pitchFamily="34" charset="0"/>
                <a:cs typeface="Century Gothic"/>
              </a:defRPr>
            </a:lvl1pPr>
          </a:lstStyle>
          <a:p>
            <a:pPr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Indeks</a:t>
            </a: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Kepuasan</a:t>
            </a: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Hidup</a:t>
            </a: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Personal</a:t>
            </a:r>
            <a:endParaRPr lang="id-ID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499992" y="3730713"/>
            <a:ext cx="1692448" cy="441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>
                <a:solidFill>
                  <a:schemeClr val="accent4">
                    <a:lumMod val="50000"/>
                  </a:schemeClr>
                </a:solidFill>
                <a:latin typeface="Britannic Bold" pitchFamily="34" charset="0"/>
                <a:cs typeface="Century Gothic"/>
              </a:defRPr>
            </a:lvl1pPr>
          </a:lstStyle>
          <a:p>
            <a:pPr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Indeks</a:t>
            </a: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Kepuasan</a:t>
            </a: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Hidup</a:t>
            </a: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Sosial</a:t>
            </a:r>
            <a:endParaRPr lang="id-ID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  <p:sp>
        <p:nvSpPr>
          <p:cNvPr id="67" name="Flowchart: Process 125"/>
          <p:cNvSpPr/>
          <p:nvPr/>
        </p:nvSpPr>
        <p:spPr>
          <a:xfrm>
            <a:off x="5760392" y="3295261"/>
            <a:ext cx="1301966" cy="39697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9BBB59">
                    <a:lumMod val="50000"/>
                  </a:srgbClr>
                </a:solidFill>
                <a:latin typeface="Franklin Gothic Medium Cond" panose="020B0606030402020204" pitchFamily="34" charset="0"/>
                <a:cs typeface="Century Gothic"/>
              </a:rPr>
              <a:t>67,57</a:t>
            </a:r>
            <a:endParaRPr lang="en-US" sz="2000" i="1" dirty="0">
              <a:solidFill>
                <a:srgbClr val="9BBB59">
                  <a:lumMod val="50000"/>
                </a:srgbClr>
              </a:solidFill>
              <a:latin typeface="Franklin Gothic Medium Cond" panose="020B0606030402020204" pitchFamily="34" charset="0"/>
              <a:cs typeface="Century Gothic"/>
            </a:endParaRPr>
          </a:p>
        </p:txBody>
      </p:sp>
      <p:sp>
        <p:nvSpPr>
          <p:cNvPr id="68" name="Flowchart: Process 125"/>
          <p:cNvSpPr/>
          <p:nvPr/>
        </p:nvSpPr>
        <p:spPr>
          <a:xfrm>
            <a:off x="6552480" y="3295261"/>
            <a:ext cx="1301966" cy="39697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9BBB59">
                    <a:lumMod val="50000"/>
                  </a:srgbClr>
                </a:solidFill>
                <a:latin typeface="Franklin Gothic Medium Cond" panose="020B0606030402020204" pitchFamily="34" charset="0"/>
                <a:cs typeface="Century Gothic"/>
              </a:rPr>
              <a:t>66,56</a:t>
            </a:r>
            <a:endParaRPr lang="en-US" sz="2000" i="1" dirty="0">
              <a:solidFill>
                <a:srgbClr val="9BBB59">
                  <a:lumMod val="50000"/>
                </a:srgbClr>
              </a:solidFill>
              <a:latin typeface="Franklin Gothic Medium Cond" panose="020B0606030402020204" pitchFamily="34" charset="0"/>
              <a:cs typeface="Century Gothic"/>
            </a:endParaRPr>
          </a:p>
        </p:txBody>
      </p:sp>
      <p:sp>
        <p:nvSpPr>
          <p:cNvPr id="69" name="Flowchart: Process 125"/>
          <p:cNvSpPr/>
          <p:nvPr/>
        </p:nvSpPr>
        <p:spPr>
          <a:xfrm>
            <a:off x="7344568" y="3295261"/>
            <a:ext cx="1301966" cy="39697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9BBB59">
                    <a:lumMod val="50000"/>
                  </a:srgbClr>
                </a:solidFill>
                <a:latin typeface="Franklin Gothic Medium Cond" panose="020B0606030402020204" pitchFamily="34" charset="0"/>
                <a:cs typeface="Century Gothic"/>
              </a:rPr>
              <a:t>65,84</a:t>
            </a:r>
            <a:endParaRPr lang="en-US" sz="2000" i="1" dirty="0">
              <a:solidFill>
                <a:srgbClr val="9BBB59">
                  <a:lumMod val="50000"/>
                </a:srgbClr>
              </a:solidFill>
              <a:latin typeface="Franklin Gothic Medium Cond" panose="020B0606030402020204" pitchFamily="34" charset="0"/>
              <a:cs typeface="Century Gothic"/>
            </a:endParaRPr>
          </a:p>
        </p:txBody>
      </p:sp>
      <p:sp>
        <p:nvSpPr>
          <p:cNvPr id="70" name="Flowchart: Process 125"/>
          <p:cNvSpPr/>
          <p:nvPr/>
        </p:nvSpPr>
        <p:spPr>
          <a:xfrm>
            <a:off x="8064648" y="3295261"/>
            <a:ext cx="1301966" cy="39697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9BBB59">
                    <a:lumMod val="50000"/>
                  </a:srgbClr>
                </a:solidFill>
                <a:latin typeface="Franklin Gothic Medium Cond" panose="020B0606030402020204" pitchFamily="34" charset="0"/>
                <a:cs typeface="Century Gothic"/>
              </a:rPr>
              <a:t>64,40</a:t>
            </a:r>
            <a:endParaRPr lang="en-US" sz="2000" i="1" dirty="0">
              <a:solidFill>
                <a:srgbClr val="9BBB59">
                  <a:lumMod val="50000"/>
                </a:srgbClr>
              </a:solidFill>
              <a:latin typeface="Franklin Gothic Medium Cond" panose="020B0606030402020204" pitchFamily="34" charset="0"/>
              <a:cs typeface="Century Gothic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676339" y="4334584"/>
            <a:ext cx="4343503" cy="2377440"/>
          </a:xfrm>
          <a:prstGeom prst="rect">
            <a:avLst/>
          </a:prstGeom>
          <a:solidFill>
            <a:srgbClr val="EBF1DE"/>
          </a:solidFill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TextBox 33"/>
          <p:cNvSpPr txBox="1">
            <a:spLocks noChangeArrowheads="1"/>
          </p:cNvSpPr>
          <p:nvPr/>
        </p:nvSpPr>
        <p:spPr bwMode="auto">
          <a:xfrm>
            <a:off x="4676335" y="4677649"/>
            <a:ext cx="4144136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1800" dirty="0" err="1">
                <a:solidFill>
                  <a:srgbClr val="9BBB59">
                    <a:lumMod val="75000"/>
                  </a:srgbClr>
                </a:solidFill>
                <a:latin typeface="Arial" panose="020B0604020202020204" pitchFamily="34" charset="0"/>
                <a:ea typeface="Lato Black"/>
                <a:cs typeface="Arial" pitchFamily="34" charset="0"/>
              </a:rPr>
              <a:t>Penduduk</a:t>
            </a:r>
            <a:r>
              <a:rPr lang="en-US" altLang="en-US" sz="1800" dirty="0">
                <a:solidFill>
                  <a:srgbClr val="9BBB59">
                    <a:lumMod val="75000"/>
                  </a:srgbClr>
                </a:solidFill>
                <a:latin typeface="Arial" panose="020B0604020202020204" pitchFamily="34" charset="0"/>
                <a:ea typeface="Lato Black"/>
                <a:cs typeface="Arial" pitchFamily="34" charset="0"/>
              </a:rPr>
              <a:t> </a:t>
            </a:r>
            <a:r>
              <a:rPr lang="en-US" altLang="en-US" sz="1800" dirty="0" err="1">
                <a:solidFill>
                  <a:srgbClr val="9BBB59">
                    <a:lumMod val="75000"/>
                  </a:srgbClr>
                </a:solidFill>
                <a:latin typeface="Arial" panose="020B0604020202020204" pitchFamily="34" charset="0"/>
                <a:ea typeface="Lato Black"/>
                <a:cs typeface="Arial" pitchFamily="34" charset="0"/>
              </a:rPr>
              <a:t>usia</a:t>
            </a:r>
            <a:r>
              <a:rPr lang="en-US" altLang="en-US" sz="1800" dirty="0">
                <a:solidFill>
                  <a:srgbClr val="9BBB59">
                    <a:lumMod val="75000"/>
                  </a:srgbClr>
                </a:solidFill>
                <a:latin typeface="Arial" panose="020B0604020202020204" pitchFamily="34" charset="0"/>
                <a:ea typeface="Lato Black"/>
                <a:cs typeface="Arial" pitchFamily="34" charset="0"/>
              </a:rPr>
              <a:t> 24 </a:t>
            </a:r>
            <a:r>
              <a:rPr lang="en-US" altLang="en-US" sz="1800" dirty="0" err="1">
                <a:solidFill>
                  <a:srgbClr val="9BBB59">
                    <a:lumMod val="75000"/>
                  </a:srgbClr>
                </a:solidFill>
                <a:latin typeface="Arial" panose="020B0604020202020204" pitchFamily="34" charset="0"/>
                <a:ea typeface="Lato Black"/>
                <a:cs typeface="Arial" pitchFamily="34" charset="0"/>
              </a:rPr>
              <a:t>tahun</a:t>
            </a:r>
            <a:r>
              <a:rPr lang="en-US" altLang="en-US" sz="1800" dirty="0">
                <a:solidFill>
                  <a:srgbClr val="9BBB59">
                    <a:lumMod val="75000"/>
                  </a:srgbClr>
                </a:solidFill>
                <a:latin typeface="Arial" panose="020B0604020202020204" pitchFamily="34" charset="0"/>
                <a:ea typeface="Lato Black"/>
                <a:cs typeface="Arial" pitchFamily="34" charset="0"/>
              </a:rPr>
              <a:t> </a:t>
            </a:r>
            <a:r>
              <a:rPr lang="en-US" altLang="en-US" sz="1800" dirty="0" err="1">
                <a:solidFill>
                  <a:srgbClr val="9BBB59">
                    <a:lumMod val="75000"/>
                  </a:srgbClr>
                </a:solidFill>
                <a:latin typeface="Arial" panose="020B0604020202020204" pitchFamily="34" charset="0"/>
                <a:ea typeface="Lato Black"/>
                <a:cs typeface="Arial" pitchFamily="34" charset="0"/>
              </a:rPr>
              <a:t>ke</a:t>
            </a:r>
            <a:r>
              <a:rPr lang="en-US" altLang="en-US" sz="1800" dirty="0">
                <a:solidFill>
                  <a:srgbClr val="9BBB59">
                    <a:lumMod val="75000"/>
                  </a:srgbClr>
                </a:solidFill>
                <a:latin typeface="Arial" panose="020B0604020202020204" pitchFamily="34" charset="0"/>
                <a:ea typeface="Lato Black"/>
                <a:cs typeface="Arial" pitchFamily="34" charset="0"/>
              </a:rPr>
              <a:t> </a:t>
            </a:r>
            <a:r>
              <a:rPr lang="en-US" altLang="en-US" sz="1800" dirty="0" err="1">
                <a:solidFill>
                  <a:srgbClr val="9BBB59">
                    <a:lumMod val="75000"/>
                  </a:srgbClr>
                </a:solidFill>
                <a:latin typeface="Arial" panose="020B0604020202020204" pitchFamily="34" charset="0"/>
                <a:ea typeface="Lato Black"/>
                <a:cs typeface="Arial" pitchFamily="34" charset="0"/>
              </a:rPr>
              <a:t>bawah</a:t>
            </a:r>
            <a:r>
              <a:rPr lang="en-US" altLang="en-US" sz="1800" dirty="0">
                <a:solidFill>
                  <a:srgbClr val="9BBB59">
                    <a:lumMod val="75000"/>
                  </a:srgbClr>
                </a:solidFill>
                <a:latin typeface="Arial" panose="020B0604020202020204" pitchFamily="34" charset="0"/>
                <a:ea typeface="Lato Black"/>
                <a:cs typeface="Arial" pitchFamily="34" charset="0"/>
              </a:rPr>
              <a:t> </a:t>
            </a:r>
            <a:r>
              <a:rPr lang="en-US" altLang="en-US" sz="1800" b="1" dirty="0">
                <a:solidFill>
                  <a:srgbClr val="9BBB59">
                    <a:lumMod val="75000"/>
                  </a:srgbClr>
                </a:solidFill>
                <a:latin typeface="Arial" panose="020B0604020202020204" pitchFamily="34" charset="0"/>
                <a:ea typeface="Lato Black"/>
                <a:cs typeface="Arial" pitchFamily="34" charset="0"/>
              </a:rPr>
              <a:t>PALING BAHAGIA</a:t>
            </a:r>
            <a:r>
              <a:rPr lang="en-US" altLang="en-US" sz="1800" dirty="0">
                <a:solidFill>
                  <a:srgbClr val="9BBB59">
                    <a:lumMod val="75000"/>
                  </a:srgbClr>
                </a:solidFill>
                <a:latin typeface="Arial" panose="020B0604020202020204" pitchFamily="34" charset="0"/>
                <a:ea typeface="Lato Black"/>
                <a:cs typeface="Arial" pitchFamily="34" charset="0"/>
              </a:rPr>
              <a:t>,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1800" dirty="0" err="1">
                <a:solidFill>
                  <a:srgbClr val="9BBB59">
                    <a:lumMod val="75000"/>
                  </a:srgbClr>
                </a:solidFill>
                <a:latin typeface="Arial" panose="020B0604020202020204" pitchFamily="34" charset="0"/>
                <a:ea typeface="Lato Black"/>
                <a:cs typeface="Arial" pitchFamily="34" charset="0"/>
              </a:rPr>
              <a:t>Sementara</a:t>
            </a:r>
            <a:r>
              <a:rPr lang="en-US" altLang="en-US" sz="1800" dirty="0">
                <a:solidFill>
                  <a:srgbClr val="9BBB59">
                    <a:lumMod val="75000"/>
                  </a:srgbClr>
                </a:solidFill>
                <a:latin typeface="Arial" panose="020B0604020202020204" pitchFamily="34" charset="0"/>
                <a:ea typeface="Lato Black"/>
                <a:cs typeface="Arial" pitchFamily="34" charset="0"/>
              </a:rPr>
              <a:t> </a:t>
            </a:r>
            <a:r>
              <a:rPr lang="en-US" altLang="en-US" sz="1800" dirty="0" err="1">
                <a:solidFill>
                  <a:srgbClr val="9BBB59">
                    <a:lumMod val="75000"/>
                  </a:srgbClr>
                </a:solidFill>
                <a:latin typeface="Arial" panose="020B0604020202020204" pitchFamily="34" charset="0"/>
                <a:ea typeface="Lato Black"/>
                <a:cs typeface="Arial" pitchFamily="34" charset="0"/>
              </a:rPr>
              <a:t>Indeks</a:t>
            </a:r>
            <a:r>
              <a:rPr lang="en-US" altLang="en-US" sz="1800" dirty="0">
                <a:solidFill>
                  <a:srgbClr val="9BBB59">
                    <a:lumMod val="75000"/>
                  </a:srgbClr>
                </a:solidFill>
                <a:latin typeface="Arial" panose="020B0604020202020204" pitchFamily="34" charset="0"/>
                <a:ea typeface="Lato Black"/>
                <a:cs typeface="Arial" pitchFamily="34" charset="0"/>
              </a:rPr>
              <a:t> </a:t>
            </a:r>
            <a:r>
              <a:rPr lang="en-US" altLang="en-US" sz="1800" dirty="0" err="1">
                <a:solidFill>
                  <a:srgbClr val="9BBB59">
                    <a:lumMod val="75000"/>
                  </a:srgbClr>
                </a:solidFill>
                <a:latin typeface="Arial" panose="020B0604020202020204" pitchFamily="34" charset="0"/>
                <a:ea typeface="Lato Black"/>
                <a:cs typeface="Arial" pitchFamily="34" charset="0"/>
              </a:rPr>
              <a:t>Kepuasan</a:t>
            </a:r>
            <a:r>
              <a:rPr lang="en-US" altLang="en-US" sz="1800" dirty="0">
                <a:solidFill>
                  <a:srgbClr val="9BBB59">
                    <a:lumMod val="75000"/>
                  </a:srgbClr>
                </a:solidFill>
                <a:latin typeface="Arial" panose="020B0604020202020204" pitchFamily="34" charset="0"/>
                <a:ea typeface="Lato Black"/>
                <a:cs typeface="Arial" pitchFamily="34" charset="0"/>
              </a:rPr>
              <a:t> </a:t>
            </a:r>
            <a:r>
              <a:rPr lang="en-US" altLang="en-US" sz="1800" dirty="0" err="1">
                <a:solidFill>
                  <a:srgbClr val="9BBB59">
                    <a:lumMod val="75000"/>
                  </a:srgbClr>
                </a:solidFill>
                <a:latin typeface="Arial" panose="020B0604020202020204" pitchFamily="34" charset="0"/>
                <a:ea typeface="Lato Black"/>
                <a:cs typeface="Arial" pitchFamily="34" charset="0"/>
              </a:rPr>
              <a:t>Hidup</a:t>
            </a:r>
            <a:r>
              <a:rPr lang="en-US" altLang="en-US" sz="1800" dirty="0">
                <a:solidFill>
                  <a:srgbClr val="9BBB59">
                    <a:lumMod val="75000"/>
                  </a:srgbClr>
                </a:solidFill>
                <a:latin typeface="Arial" panose="020B0604020202020204" pitchFamily="34" charset="0"/>
                <a:ea typeface="Lato Black"/>
                <a:cs typeface="Arial" pitchFamily="34" charset="0"/>
              </a:rPr>
              <a:t> </a:t>
            </a:r>
            <a:r>
              <a:rPr lang="en-US" altLang="en-US" sz="1800" dirty="0" err="1">
                <a:solidFill>
                  <a:srgbClr val="9BBB59">
                    <a:lumMod val="75000"/>
                  </a:srgbClr>
                </a:solidFill>
                <a:latin typeface="Arial" panose="020B0604020202020204" pitchFamily="34" charset="0"/>
                <a:ea typeface="Lato Black"/>
                <a:cs typeface="Arial" pitchFamily="34" charset="0"/>
              </a:rPr>
              <a:t>Sosial</a:t>
            </a:r>
            <a:r>
              <a:rPr lang="en-US" altLang="en-US" sz="1800" dirty="0">
                <a:solidFill>
                  <a:srgbClr val="9BBB59">
                    <a:lumMod val="75000"/>
                  </a:srgbClr>
                </a:solidFill>
                <a:latin typeface="Arial" panose="020B0604020202020204" pitchFamily="34" charset="0"/>
                <a:ea typeface="Lato Black"/>
                <a:cs typeface="Arial" pitchFamily="34" charset="0"/>
              </a:rPr>
              <a:t> </a:t>
            </a:r>
            <a:r>
              <a:rPr lang="en-US" altLang="en-US" sz="1800" dirty="0" err="1">
                <a:solidFill>
                  <a:srgbClr val="9BBB59">
                    <a:lumMod val="75000"/>
                  </a:srgbClr>
                </a:solidFill>
                <a:latin typeface="Arial" panose="020B0604020202020204" pitchFamily="34" charset="0"/>
                <a:ea typeface="Lato Black"/>
                <a:cs typeface="Arial" pitchFamily="34" charset="0"/>
              </a:rPr>
              <a:t>cenderung</a:t>
            </a:r>
            <a:r>
              <a:rPr lang="en-US" altLang="en-US" sz="1800" dirty="0">
                <a:solidFill>
                  <a:srgbClr val="9BBB59">
                    <a:lumMod val="75000"/>
                  </a:srgbClr>
                </a:solidFill>
                <a:latin typeface="Arial" panose="020B0604020202020204" pitchFamily="34" charset="0"/>
                <a:ea typeface="Lato Black"/>
                <a:cs typeface="Arial" pitchFamily="34" charset="0"/>
              </a:rPr>
              <a:t> </a:t>
            </a:r>
            <a:r>
              <a:rPr lang="en-US" altLang="en-US" sz="1800" b="1" dirty="0">
                <a:solidFill>
                  <a:srgbClr val="9BBB59">
                    <a:lumMod val="75000"/>
                  </a:srgbClr>
                </a:solidFill>
                <a:latin typeface="Arial" panose="020B0604020202020204" pitchFamily="34" charset="0"/>
                <a:ea typeface="Lato Black"/>
                <a:cs typeface="Arial" pitchFamily="34" charset="0"/>
              </a:rPr>
              <a:t>SEMAKIN MENINGKAT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1800" dirty="0" err="1">
                <a:solidFill>
                  <a:srgbClr val="9BBB59">
                    <a:lumMod val="75000"/>
                  </a:srgbClr>
                </a:solidFill>
                <a:latin typeface="Arial" panose="020B0604020202020204" pitchFamily="34" charset="0"/>
                <a:ea typeface="Lato Black"/>
                <a:cs typeface="Arial" pitchFamily="34" charset="0"/>
              </a:rPr>
              <a:t>hingga</a:t>
            </a:r>
            <a:r>
              <a:rPr lang="en-US" altLang="en-US" sz="1800" dirty="0">
                <a:solidFill>
                  <a:srgbClr val="9BBB59">
                    <a:lumMod val="75000"/>
                  </a:srgbClr>
                </a:solidFill>
                <a:latin typeface="Arial" panose="020B0604020202020204" pitchFamily="34" charset="0"/>
                <a:ea typeface="Lato Black"/>
                <a:cs typeface="Arial" pitchFamily="34" charset="0"/>
              </a:rPr>
              <a:t> </a:t>
            </a:r>
            <a:r>
              <a:rPr lang="en-US" altLang="en-US" sz="1800" dirty="0" err="1">
                <a:solidFill>
                  <a:srgbClr val="9BBB59">
                    <a:lumMod val="75000"/>
                  </a:srgbClr>
                </a:solidFill>
                <a:latin typeface="Arial" panose="020B0604020202020204" pitchFamily="34" charset="0"/>
                <a:ea typeface="Lato Black"/>
                <a:cs typeface="Arial" pitchFamily="34" charset="0"/>
              </a:rPr>
              <a:t>usia</a:t>
            </a:r>
            <a:r>
              <a:rPr lang="en-US" altLang="en-US" sz="1800" dirty="0">
                <a:solidFill>
                  <a:srgbClr val="9BBB59">
                    <a:lumMod val="75000"/>
                  </a:srgbClr>
                </a:solidFill>
                <a:latin typeface="Arial" panose="020B0604020202020204" pitchFamily="34" charset="0"/>
                <a:ea typeface="Lato Black"/>
                <a:cs typeface="Arial" pitchFamily="34" charset="0"/>
              </a:rPr>
              <a:t> 64 </a:t>
            </a:r>
            <a:r>
              <a:rPr lang="en-US" altLang="en-US" sz="1800" dirty="0" err="1">
                <a:solidFill>
                  <a:srgbClr val="9BBB59">
                    <a:lumMod val="75000"/>
                  </a:srgbClr>
                </a:solidFill>
                <a:latin typeface="Arial" panose="020B0604020202020204" pitchFamily="34" charset="0"/>
                <a:ea typeface="Lato Black"/>
                <a:cs typeface="Arial" pitchFamily="34" charset="0"/>
              </a:rPr>
              <a:t>tahun</a:t>
            </a:r>
            <a:endParaRPr lang="id-ID" altLang="en-US" sz="1800" b="1" dirty="0">
              <a:solidFill>
                <a:srgbClr val="9BBB59">
                  <a:lumMod val="75000"/>
                </a:srgbClr>
              </a:solidFill>
              <a:latin typeface="Arial" panose="020B0604020202020204" pitchFamily="34" charset="0"/>
              <a:ea typeface="Lato Black"/>
              <a:cs typeface="Arial" pitchFamily="34" charset="0"/>
            </a:endParaRPr>
          </a:p>
        </p:txBody>
      </p:sp>
      <p:sp>
        <p:nvSpPr>
          <p:cNvPr id="29" name="TextBox 33"/>
          <p:cNvSpPr txBox="1">
            <a:spLocks noChangeArrowheads="1"/>
          </p:cNvSpPr>
          <p:nvPr/>
        </p:nvSpPr>
        <p:spPr bwMode="auto">
          <a:xfrm>
            <a:off x="7620000" y="5949284"/>
            <a:ext cx="181451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8000" b="1">
                <a:solidFill>
                  <a:srgbClr val="F79646"/>
                </a:solidFill>
                <a:latin typeface="Arial Black" panose="020B0A04020102020204" pitchFamily="34" charset="0"/>
                <a:ea typeface="Lato Black"/>
                <a:cs typeface="Lato Black"/>
              </a:rPr>
              <a:t>”</a:t>
            </a:r>
            <a:endParaRPr lang="id-ID" altLang="en-US" sz="8000" b="1">
              <a:solidFill>
                <a:srgbClr val="F79646"/>
              </a:solidFill>
              <a:latin typeface="Arial Black" panose="020B0A04020102020204" pitchFamily="34" charset="0"/>
              <a:ea typeface="Lato Black"/>
              <a:cs typeface="Lato Black"/>
            </a:endParaRPr>
          </a:p>
        </p:txBody>
      </p:sp>
    </p:spTree>
    <p:extLst>
      <p:ext uri="{BB962C8B-B14F-4D97-AF65-F5344CB8AC3E}">
        <p14:creationId xmlns:p14="http://schemas.microsoft.com/office/powerpoint/2010/main" val="153864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71600" y="127257"/>
            <a:ext cx="8318896" cy="566738"/>
          </a:xfrm>
        </p:spPr>
        <p:txBody>
          <a:bodyPr>
            <a:noAutofit/>
          </a:bodyPr>
          <a:lstStyle/>
          <a:p>
            <a:r>
              <a:rPr lang="en-A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Indeks</a:t>
            </a:r>
            <a:r>
              <a:rPr lang="en-A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A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Kebahagiaan</a:t>
            </a:r>
            <a:r>
              <a:rPr lang="en-A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Indonesia </a:t>
            </a:r>
            <a:r>
              <a:rPr lang="en-A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Menurut</a:t>
            </a:r>
            <a:r>
              <a:rPr lang="en-A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A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Karakteristik</a:t>
            </a:r>
            <a:r>
              <a:rPr lang="en-A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2017</a:t>
            </a:r>
            <a:r>
              <a:rPr lang="en-AU" sz="28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(2) 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01255" y="1264154"/>
            <a:ext cx="4343503" cy="2722197"/>
          </a:xfrm>
          <a:prstGeom prst="rect">
            <a:avLst/>
          </a:prstGeom>
          <a:solidFill>
            <a:srgbClr val="DBEEF4"/>
          </a:solidFill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TextBox 33"/>
          <p:cNvSpPr txBox="1">
            <a:spLocks noChangeArrowheads="1"/>
          </p:cNvSpPr>
          <p:nvPr/>
        </p:nvSpPr>
        <p:spPr bwMode="auto">
          <a:xfrm>
            <a:off x="-321969" y="2925488"/>
            <a:ext cx="18161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7200" b="1" dirty="0">
                <a:solidFill>
                  <a:srgbClr val="F79646"/>
                </a:solidFill>
                <a:latin typeface="Arial Black" panose="020B0A04020102020204" pitchFamily="34" charset="0"/>
                <a:ea typeface="Lato Black"/>
                <a:cs typeface="Lato Black"/>
              </a:rPr>
              <a:t>“</a:t>
            </a:r>
            <a:endParaRPr lang="id-ID" altLang="en-US" sz="7200" b="1" dirty="0">
              <a:solidFill>
                <a:srgbClr val="F79646"/>
              </a:solidFill>
              <a:latin typeface="Arial Black" panose="020B0A04020102020204" pitchFamily="34" charset="0"/>
              <a:ea typeface="Lato Black"/>
              <a:cs typeface="Lato Black"/>
            </a:endParaRPr>
          </a:p>
        </p:txBody>
      </p:sp>
      <p:sp>
        <p:nvSpPr>
          <p:cNvPr id="14" name="TextBox 33"/>
          <p:cNvSpPr txBox="1">
            <a:spLocks noChangeArrowheads="1"/>
          </p:cNvSpPr>
          <p:nvPr/>
        </p:nvSpPr>
        <p:spPr bwMode="auto">
          <a:xfrm>
            <a:off x="225703" y="3313430"/>
            <a:ext cx="428346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2000" dirty="0" err="1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ea typeface="Lato Black"/>
                <a:cs typeface="Arial" pitchFamily="34" charset="0"/>
              </a:rPr>
              <a:t>Laki-laki</a:t>
            </a:r>
            <a:r>
              <a:rPr lang="en-US" altLang="en-US" sz="2000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ea typeface="Lato Black"/>
                <a:cs typeface="Arial" pitchFamily="34" charset="0"/>
              </a:rPr>
              <a:t> LEBIH BAHAGIA </a:t>
            </a:r>
          </a:p>
          <a:p>
            <a:pPr algn="ctr"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2000" dirty="0" err="1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ea typeface="Lato Black"/>
                <a:cs typeface="Arial" pitchFamily="34" charset="0"/>
              </a:rPr>
              <a:t>daripada</a:t>
            </a:r>
            <a:r>
              <a:rPr lang="en-US" altLang="en-US" sz="2000" dirty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ea typeface="Lato Black"/>
                <a:cs typeface="Arial" pitchFamily="34" charset="0"/>
              </a:rPr>
              <a:t> </a:t>
            </a:r>
            <a:r>
              <a:rPr lang="en-US" altLang="en-US" sz="2000" dirty="0" err="1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ea typeface="Lato Black"/>
                <a:cs typeface="Arial" pitchFamily="34" charset="0"/>
              </a:rPr>
              <a:t>perempuan</a:t>
            </a:r>
            <a:endParaRPr lang="en-US" altLang="en-US" sz="2000" dirty="0">
              <a:solidFill>
                <a:srgbClr val="4BACC6">
                  <a:lumMod val="75000"/>
                </a:srgbClr>
              </a:solidFill>
              <a:latin typeface="Arial" panose="020B0604020202020204" pitchFamily="34" charset="0"/>
              <a:ea typeface="Lato Black"/>
              <a:cs typeface="Arial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4572000" y="1197428"/>
            <a:ext cx="0" cy="292608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Picture 3" descr="D:\BPS Job 2016\08 Agustus\20160804 Rakernas BPJS Naker KBPS\avatar (2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404" y="1972141"/>
            <a:ext cx="1188720" cy="11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4" descr="D:\BPS Job 2016\08 Agustus\20160804 Rakernas BPJS Naker KBPS\avatar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993" y="1972141"/>
            <a:ext cx="1188720" cy="11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Flowchart: Process 125"/>
          <p:cNvSpPr/>
          <p:nvPr/>
        </p:nvSpPr>
        <p:spPr>
          <a:xfrm>
            <a:off x="2324534" y="1807886"/>
            <a:ext cx="1456443" cy="39697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ln>
                  <a:solidFill>
                    <a:srgbClr val="184050"/>
                  </a:solidFill>
                </a:ln>
                <a:solidFill>
                  <a:prstClr val="white"/>
                </a:solidFill>
                <a:latin typeface="Franklin Gothic Medium Cond" panose="020B0606030402020204" pitchFamily="34" charset="0"/>
                <a:cs typeface="Century Gothic"/>
              </a:rPr>
              <a:t>70,30</a:t>
            </a:r>
            <a:endParaRPr lang="en-US" sz="3200" i="1" dirty="0">
              <a:ln>
                <a:solidFill>
                  <a:srgbClr val="184050"/>
                </a:solidFill>
              </a:ln>
              <a:solidFill>
                <a:prstClr val="white"/>
              </a:solidFill>
              <a:latin typeface="Franklin Gothic Medium Cond" panose="020B0606030402020204" pitchFamily="34" charset="0"/>
              <a:cs typeface="Century Gothic"/>
            </a:endParaRPr>
          </a:p>
        </p:txBody>
      </p:sp>
      <p:sp>
        <p:nvSpPr>
          <p:cNvPr id="74" name="Flowchart: Process 125"/>
          <p:cNvSpPr/>
          <p:nvPr/>
        </p:nvSpPr>
        <p:spPr>
          <a:xfrm>
            <a:off x="936108" y="1807886"/>
            <a:ext cx="1456443" cy="39697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ln>
                  <a:solidFill>
                    <a:srgbClr val="184050"/>
                  </a:solidFill>
                </a:ln>
                <a:solidFill>
                  <a:prstClr val="white"/>
                </a:solidFill>
                <a:latin typeface="Franklin Gothic Medium Cond" panose="020B0606030402020204" pitchFamily="34" charset="0"/>
                <a:cs typeface="Century Gothic"/>
              </a:rPr>
              <a:t>71,12</a:t>
            </a:r>
            <a:endParaRPr lang="en-US" sz="3200" i="1" dirty="0">
              <a:ln>
                <a:solidFill>
                  <a:srgbClr val="184050"/>
                </a:solidFill>
              </a:ln>
              <a:solidFill>
                <a:prstClr val="white"/>
              </a:solidFill>
              <a:latin typeface="Franklin Gothic Medium Cond" panose="020B0606030402020204" pitchFamily="34" charset="0"/>
              <a:cs typeface="Century Gothic"/>
            </a:endParaRPr>
          </a:p>
        </p:txBody>
      </p:sp>
      <p:sp>
        <p:nvSpPr>
          <p:cNvPr id="17" name="矩形 3"/>
          <p:cNvSpPr/>
          <p:nvPr/>
        </p:nvSpPr>
        <p:spPr>
          <a:xfrm>
            <a:off x="4716016" y="1197428"/>
            <a:ext cx="4267818" cy="54286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dirty="0">
                <a:solidFill>
                  <a:prstClr val="white"/>
                </a:solidFill>
                <a:latin typeface="Calibri"/>
                <a:ea typeface="宋体" panose="02010600030101010101" pitchFamily="2" charset="-122"/>
              </a:rPr>
              <a:t>                </a:t>
            </a:r>
          </a:p>
        </p:txBody>
      </p:sp>
      <p:sp>
        <p:nvSpPr>
          <p:cNvPr id="18" name="矩形 244"/>
          <p:cNvSpPr/>
          <p:nvPr/>
        </p:nvSpPr>
        <p:spPr>
          <a:xfrm>
            <a:off x="4786397" y="1264155"/>
            <a:ext cx="4127065" cy="5323179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0" name="Rectangle 19"/>
          <p:cNvSpPr/>
          <p:nvPr/>
        </p:nvSpPr>
        <p:spPr>
          <a:xfrm rot="5400000">
            <a:off x="6347005" y="978089"/>
            <a:ext cx="1005840" cy="3857118"/>
          </a:xfrm>
          <a:prstGeom prst="rect">
            <a:avLst/>
          </a:prstGeom>
          <a:solidFill>
            <a:schemeClr val="bg1">
              <a:lumMod val="6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AU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00" r="11669" b="74001"/>
          <a:stretch/>
        </p:blipFill>
        <p:spPr bwMode="auto">
          <a:xfrm>
            <a:off x="5065001" y="3331783"/>
            <a:ext cx="699967" cy="7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6800" r="16800" b="34381"/>
          <a:stretch/>
        </p:blipFill>
        <p:spPr bwMode="auto">
          <a:xfrm>
            <a:off x="4951470" y="5556008"/>
            <a:ext cx="927020" cy="6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4947199" y="4128531"/>
            <a:ext cx="935562" cy="216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 defTabSz="91440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AU" sz="1400" b="1" dirty="0" err="1">
                <a:solidFill>
                  <a:srgbClr val="4BACC6">
                    <a:lumMod val="75000"/>
                  </a:srgbClr>
                </a:solidFill>
                <a:latin typeface="Calibri"/>
                <a:cs typeface="Aharoni" pitchFamily="2" charset="-79"/>
              </a:rPr>
              <a:t>Menikah</a:t>
            </a:r>
            <a:endParaRPr lang="en-AU" sz="1400" b="1" dirty="0">
              <a:solidFill>
                <a:srgbClr val="4BACC6">
                  <a:lumMod val="75000"/>
                </a:srgbClr>
              </a:solidFill>
              <a:latin typeface="Calibri"/>
              <a:cs typeface="Aharoni" pitchFamily="2" charset="-79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29700" y="6309344"/>
            <a:ext cx="1116000" cy="216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 defTabSz="91440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AU" sz="1400" b="1" dirty="0" err="1">
                <a:solidFill>
                  <a:srgbClr val="E52426"/>
                </a:solidFill>
                <a:latin typeface="Calibri"/>
                <a:cs typeface="Aharoni" pitchFamily="2" charset="-79"/>
              </a:rPr>
              <a:t>Cerai</a:t>
            </a:r>
            <a:r>
              <a:rPr lang="en-AU" sz="1400" b="1" dirty="0">
                <a:solidFill>
                  <a:srgbClr val="E52426"/>
                </a:solidFill>
                <a:latin typeface="Calibri"/>
                <a:cs typeface="Aharoni" pitchFamily="2" charset="-79"/>
              </a:rPr>
              <a:t> </a:t>
            </a:r>
            <a:r>
              <a:rPr lang="en-AU" sz="1400" b="1" dirty="0" err="1">
                <a:solidFill>
                  <a:srgbClr val="E52426"/>
                </a:solidFill>
                <a:latin typeface="Calibri"/>
                <a:cs typeface="Aharoni" pitchFamily="2" charset="-79"/>
              </a:rPr>
              <a:t>Mati</a:t>
            </a:r>
            <a:endParaRPr lang="en-AU" sz="1400" b="1" dirty="0">
              <a:solidFill>
                <a:srgbClr val="E52426"/>
              </a:solidFill>
              <a:latin typeface="Calibri"/>
              <a:cs typeface="Aharoni" pitchFamily="2" charset="-79"/>
            </a:endParaRPr>
          </a:p>
        </p:txBody>
      </p:sp>
      <p:sp>
        <p:nvSpPr>
          <p:cNvPr id="41" name="Rectangle 40"/>
          <p:cNvSpPr/>
          <p:nvPr/>
        </p:nvSpPr>
        <p:spPr>
          <a:xfrm rot="5400000">
            <a:off x="6347005" y="3042907"/>
            <a:ext cx="1005840" cy="3857118"/>
          </a:xfrm>
          <a:prstGeom prst="rect">
            <a:avLst/>
          </a:prstGeom>
          <a:solidFill>
            <a:schemeClr val="bg1">
              <a:lumMod val="6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A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5" name="Flowchart: Process 125"/>
          <p:cNvSpPr/>
          <p:nvPr/>
        </p:nvSpPr>
        <p:spPr>
          <a:xfrm>
            <a:off x="7906468" y="2671982"/>
            <a:ext cx="731520" cy="39697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253872"/>
                </a:solidFill>
                <a:latin typeface="Franklin Gothic Medium Cond" panose="020B0606030402020204" pitchFamily="34" charset="0"/>
                <a:cs typeface="Century Gothic"/>
              </a:rPr>
              <a:t>74,05</a:t>
            </a:r>
            <a:endParaRPr lang="en-US" sz="2400" i="1" dirty="0">
              <a:solidFill>
                <a:srgbClr val="253872"/>
              </a:solidFill>
              <a:latin typeface="Franklin Gothic Medium Cond" panose="020B0606030402020204" pitchFamily="34" charset="0"/>
              <a:cs typeface="Century Gothic"/>
            </a:endParaRPr>
          </a:p>
        </p:txBody>
      </p:sp>
      <p:sp>
        <p:nvSpPr>
          <p:cNvPr id="56" name="Flowchart: Process 125"/>
          <p:cNvSpPr/>
          <p:nvPr/>
        </p:nvSpPr>
        <p:spPr>
          <a:xfrm>
            <a:off x="7906468" y="3680094"/>
            <a:ext cx="731520" cy="39697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C00000"/>
                </a:solidFill>
                <a:latin typeface="Franklin Gothic Medium Cond" panose="020B0606030402020204" pitchFamily="34" charset="0"/>
                <a:cs typeface="Century Gothic"/>
              </a:rPr>
              <a:t>76,47</a:t>
            </a:r>
            <a:endParaRPr lang="en-US" sz="2400" i="1" dirty="0">
              <a:solidFill>
                <a:srgbClr val="C00000"/>
              </a:solidFill>
              <a:latin typeface="Franklin Gothic Medium Cond" panose="020B0606030402020204" pitchFamily="34" charset="0"/>
              <a:cs typeface="Century Gothic"/>
            </a:endParaRPr>
          </a:p>
        </p:txBody>
      </p:sp>
      <p:sp>
        <p:nvSpPr>
          <p:cNvPr id="57" name="Flowchart: Process 125"/>
          <p:cNvSpPr/>
          <p:nvPr/>
        </p:nvSpPr>
        <p:spPr>
          <a:xfrm>
            <a:off x="7906468" y="4798515"/>
            <a:ext cx="731520" cy="39697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3B7655"/>
                </a:solidFill>
                <a:latin typeface="Franklin Gothic Medium Cond" panose="020B0606030402020204" pitchFamily="34" charset="0"/>
                <a:cs typeface="Century Gothic"/>
              </a:rPr>
              <a:t>73,46</a:t>
            </a:r>
            <a:endParaRPr lang="en-US" sz="2400" i="1" dirty="0">
              <a:solidFill>
                <a:srgbClr val="3B7655"/>
              </a:solidFill>
              <a:latin typeface="Franklin Gothic Medium Cond" panose="020B0606030402020204" pitchFamily="34" charset="0"/>
              <a:cs typeface="Century Gothic"/>
            </a:endParaRPr>
          </a:p>
        </p:txBody>
      </p:sp>
      <p:sp>
        <p:nvSpPr>
          <p:cNvPr id="58" name="Flowchart: Process 125"/>
          <p:cNvSpPr/>
          <p:nvPr/>
        </p:nvSpPr>
        <p:spPr>
          <a:xfrm>
            <a:off x="7906468" y="5809362"/>
            <a:ext cx="731520" cy="39697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F79646">
                    <a:lumMod val="75000"/>
                  </a:srgbClr>
                </a:solidFill>
                <a:latin typeface="Franklin Gothic Medium Cond" panose="020B0606030402020204" pitchFamily="34" charset="0"/>
                <a:cs typeface="Century Gothic"/>
              </a:rPr>
              <a:t>75,29</a:t>
            </a:r>
            <a:endParaRPr lang="en-US" sz="2400" i="1" dirty="0">
              <a:solidFill>
                <a:srgbClr val="F79646">
                  <a:lumMod val="75000"/>
                </a:srgbClr>
              </a:solidFill>
              <a:latin typeface="Franklin Gothic Medium Cond" panose="020B0606030402020204" pitchFamily="34" charset="0"/>
              <a:cs typeface="Century Gothic"/>
            </a:endParaRPr>
          </a:p>
        </p:txBody>
      </p:sp>
      <p:sp>
        <p:nvSpPr>
          <p:cNvPr id="59" name="Flowchart: Process 86"/>
          <p:cNvSpPr/>
          <p:nvPr/>
        </p:nvSpPr>
        <p:spPr>
          <a:xfrm>
            <a:off x="4792890" y="1284659"/>
            <a:ext cx="3290131" cy="461665"/>
          </a:xfrm>
          <a:prstGeom prst="flowChartProcess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err="1">
                <a:solidFill>
                  <a:srgbClr val="4F81BD">
                    <a:lumMod val="50000"/>
                  </a:srgbClr>
                </a:solidFill>
                <a:latin typeface="Franklin Gothic Medium Cond" panose="020B0606030402020204" pitchFamily="34" charset="0"/>
                <a:cs typeface="Century Gothic"/>
              </a:rPr>
              <a:t>Menurut</a:t>
            </a:r>
            <a:r>
              <a:rPr lang="en-US" sz="2400" dirty="0">
                <a:solidFill>
                  <a:srgbClr val="4F81BD">
                    <a:lumMod val="50000"/>
                  </a:srgbClr>
                </a:solidFill>
                <a:latin typeface="Franklin Gothic Medium Cond" panose="020B0606030402020204" pitchFamily="34" charset="0"/>
                <a:cs typeface="Century Gothic"/>
              </a:rPr>
              <a:t> Status </a:t>
            </a:r>
            <a:r>
              <a:rPr lang="en-US" sz="2400" dirty="0" err="1">
                <a:solidFill>
                  <a:srgbClr val="4F81BD">
                    <a:lumMod val="50000"/>
                  </a:srgbClr>
                </a:solidFill>
                <a:latin typeface="Franklin Gothic Medium Cond" panose="020B0606030402020204" pitchFamily="34" charset="0"/>
                <a:cs typeface="Century Gothic"/>
              </a:rPr>
              <a:t>Perkawinan</a:t>
            </a:r>
            <a:endParaRPr lang="en-US" sz="2400" dirty="0">
              <a:solidFill>
                <a:srgbClr val="4F81BD">
                  <a:lumMod val="50000"/>
                </a:srgbClr>
              </a:solidFill>
              <a:latin typeface="Franklin Gothic Medium Cond" panose="020B0606030402020204" pitchFamily="34" charset="0"/>
              <a:cs typeface="Century Gothic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541644" y="1812249"/>
            <a:ext cx="139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>
                <a:latin typeface="Century Gothic"/>
                <a:cs typeface="Century Gothic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err="1">
                <a:solidFill>
                  <a:srgbClr val="4F81BD">
                    <a:lumMod val="50000"/>
                  </a:srgbClr>
                </a:solidFill>
                <a:latin typeface="Calibri"/>
              </a:rPr>
              <a:t>Indeks</a:t>
            </a:r>
            <a:r>
              <a:rPr lang="en-US" sz="1200" b="1" dirty="0">
                <a:solidFill>
                  <a:srgbClr val="4F81BD">
                    <a:lumMod val="50000"/>
                  </a:srgbClr>
                </a:solidFill>
                <a:latin typeface="Calibri"/>
              </a:rPr>
              <a:t> </a:t>
            </a:r>
            <a:r>
              <a:rPr lang="en-US" sz="1200" b="1" dirty="0" err="1">
                <a:solidFill>
                  <a:srgbClr val="4F81BD">
                    <a:lumMod val="50000"/>
                  </a:srgbClr>
                </a:solidFill>
                <a:latin typeface="Calibri"/>
              </a:rPr>
              <a:t>Kebahagiaan</a:t>
            </a:r>
            <a:endParaRPr lang="id-ID" sz="1200" b="1" dirty="0">
              <a:solidFill>
                <a:srgbClr val="4F81BD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61" name="Flowchart: Process 125"/>
          <p:cNvSpPr/>
          <p:nvPr/>
        </p:nvSpPr>
        <p:spPr>
          <a:xfrm>
            <a:off x="5890244" y="2671982"/>
            <a:ext cx="731520" cy="39697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C00000"/>
                </a:solidFill>
                <a:latin typeface="Franklin Gothic Medium Cond" panose="020B0606030402020204" pitchFamily="34" charset="0"/>
                <a:cs typeface="Century Gothic"/>
              </a:rPr>
              <a:t>71,53</a:t>
            </a:r>
            <a:endParaRPr lang="en-US" sz="2400" i="1" dirty="0">
              <a:solidFill>
                <a:srgbClr val="C00000"/>
              </a:solidFill>
              <a:latin typeface="Franklin Gothic Medium Cond" panose="020B0606030402020204" pitchFamily="34" charset="0"/>
              <a:cs typeface="Century Gothic"/>
            </a:endParaRPr>
          </a:p>
        </p:txBody>
      </p:sp>
      <p:sp>
        <p:nvSpPr>
          <p:cNvPr id="62" name="Flowchart: Process 125"/>
          <p:cNvSpPr/>
          <p:nvPr/>
        </p:nvSpPr>
        <p:spPr>
          <a:xfrm>
            <a:off x="5890244" y="3680094"/>
            <a:ext cx="731520" cy="39697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28A8E1"/>
                </a:solidFill>
                <a:latin typeface="Franklin Gothic Medium Cond" panose="020B0606030402020204" pitchFamily="34" charset="0"/>
                <a:cs typeface="Century Gothic"/>
              </a:rPr>
              <a:t>71,09</a:t>
            </a:r>
            <a:endParaRPr lang="en-US" sz="2400" i="1" dirty="0">
              <a:solidFill>
                <a:srgbClr val="28A8E1"/>
              </a:solidFill>
              <a:latin typeface="Franklin Gothic Medium Cond" panose="020B0606030402020204" pitchFamily="34" charset="0"/>
              <a:cs typeface="Century Gothic"/>
            </a:endParaRPr>
          </a:p>
        </p:txBody>
      </p:sp>
      <p:sp>
        <p:nvSpPr>
          <p:cNvPr id="63" name="Flowchart: Process 125"/>
          <p:cNvSpPr/>
          <p:nvPr/>
        </p:nvSpPr>
        <p:spPr>
          <a:xfrm>
            <a:off x="5890244" y="4798515"/>
            <a:ext cx="731520" cy="39697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3B7655"/>
                </a:solidFill>
                <a:latin typeface="Franklin Gothic Medium Cond" panose="020B0606030402020204" pitchFamily="34" charset="0"/>
                <a:cs typeface="Century Gothic"/>
              </a:rPr>
              <a:t>67,83</a:t>
            </a:r>
            <a:endParaRPr lang="en-US" sz="2400" i="1" dirty="0">
              <a:solidFill>
                <a:srgbClr val="3B7655"/>
              </a:solidFill>
              <a:latin typeface="Franklin Gothic Medium Cond" panose="020B0606030402020204" pitchFamily="34" charset="0"/>
              <a:cs typeface="Century Gothic"/>
            </a:endParaRPr>
          </a:p>
        </p:txBody>
      </p:sp>
      <p:sp>
        <p:nvSpPr>
          <p:cNvPr id="64" name="Flowchart: Process 125"/>
          <p:cNvSpPr/>
          <p:nvPr/>
        </p:nvSpPr>
        <p:spPr>
          <a:xfrm>
            <a:off x="5890244" y="5809362"/>
            <a:ext cx="731520" cy="39697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F79646">
                    <a:lumMod val="75000"/>
                  </a:srgbClr>
                </a:solidFill>
                <a:latin typeface="Franklin Gothic Medium Cond" panose="020B0606030402020204" pitchFamily="34" charset="0"/>
                <a:cs typeface="Century Gothic"/>
              </a:rPr>
              <a:t>68,37</a:t>
            </a:r>
            <a:endParaRPr lang="en-US" sz="2400" i="1" dirty="0">
              <a:solidFill>
                <a:srgbClr val="F79646">
                  <a:lumMod val="75000"/>
                </a:srgbClr>
              </a:solidFill>
              <a:latin typeface="Franklin Gothic Medium Cond" panose="020B0606030402020204" pitchFamily="34" charset="0"/>
              <a:cs typeface="Century Gothic"/>
            </a:endParaRPr>
          </a:p>
        </p:txBody>
      </p:sp>
      <p:sp>
        <p:nvSpPr>
          <p:cNvPr id="65" name="Flowchart: Process 125"/>
          <p:cNvSpPr/>
          <p:nvPr/>
        </p:nvSpPr>
        <p:spPr>
          <a:xfrm>
            <a:off x="6898356" y="2671982"/>
            <a:ext cx="731520" cy="39697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253872"/>
                </a:solidFill>
                <a:latin typeface="Franklin Gothic Medium Cond" panose="020B0606030402020204" pitchFamily="34" charset="0"/>
                <a:cs typeface="Century Gothic"/>
              </a:rPr>
              <a:t>68,36</a:t>
            </a:r>
            <a:endParaRPr lang="en-US" sz="2400" i="1" dirty="0">
              <a:solidFill>
                <a:srgbClr val="253872"/>
              </a:solidFill>
              <a:latin typeface="Franklin Gothic Medium Cond" panose="020B0606030402020204" pitchFamily="34" charset="0"/>
              <a:cs typeface="Century Gothic"/>
            </a:endParaRPr>
          </a:p>
        </p:txBody>
      </p:sp>
      <p:sp>
        <p:nvSpPr>
          <p:cNvPr id="66" name="Flowchart: Process 125"/>
          <p:cNvSpPr/>
          <p:nvPr/>
        </p:nvSpPr>
        <p:spPr>
          <a:xfrm>
            <a:off x="6898356" y="3680094"/>
            <a:ext cx="731520" cy="39697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28A8E1"/>
                </a:solidFill>
                <a:latin typeface="Franklin Gothic Medium Cond" panose="020B0606030402020204" pitchFamily="34" charset="0"/>
                <a:cs typeface="Century Gothic"/>
              </a:rPr>
              <a:t>66,30</a:t>
            </a:r>
            <a:endParaRPr lang="en-US" sz="2400" i="1" dirty="0">
              <a:solidFill>
                <a:srgbClr val="28A8E1"/>
              </a:solidFill>
              <a:latin typeface="Franklin Gothic Medium Cond" panose="020B0606030402020204" pitchFamily="34" charset="0"/>
              <a:cs typeface="Century Gothic"/>
            </a:endParaRPr>
          </a:p>
        </p:txBody>
      </p:sp>
      <p:sp>
        <p:nvSpPr>
          <p:cNvPr id="67" name="Flowchart: Process 125"/>
          <p:cNvSpPr/>
          <p:nvPr/>
        </p:nvSpPr>
        <p:spPr>
          <a:xfrm>
            <a:off x="6898356" y="4798515"/>
            <a:ext cx="731520" cy="39697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3B7655"/>
                </a:solidFill>
                <a:latin typeface="Franklin Gothic Medium Cond" panose="020B0606030402020204" pitchFamily="34" charset="0"/>
                <a:cs typeface="Century Gothic"/>
              </a:rPr>
              <a:t>62,81</a:t>
            </a:r>
            <a:endParaRPr lang="en-US" sz="2400" i="1" dirty="0">
              <a:solidFill>
                <a:srgbClr val="3B7655"/>
              </a:solidFill>
              <a:latin typeface="Franklin Gothic Medium Cond" panose="020B0606030402020204" pitchFamily="34" charset="0"/>
              <a:cs typeface="Century Gothic"/>
            </a:endParaRPr>
          </a:p>
        </p:txBody>
      </p:sp>
      <p:sp>
        <p:nvSpPr>
          <p:cNvPr id="68" name="Flowchart: Process 125"/>
          <p:cNvSpPr/>
          <p:nvPr/>
        </p:nvSpPr>
        <p:spPr>
          <a:xfrm>
            <a:off x="6898356" y="5809362"/>
            <a:ext cx="731520" cy="39697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F79646">
                    <a:lumMod val="75000"/>
                  </a:srgbClr>
                </a:solidFill>
                <a:latin typeface="Franklin Gothic Medium Cond" panose="020B0606030402020204" pitchFamily="34" charset="0"/>
                <a:cs typeface="Century Gothic"/>
              </a:rPr>
              <a:t>63,82</a:t>
            </a:r>
            <a:endParaRPr lang="en-US" sz="2400" i="1" dirty="0">
              <a:solidFill>
                <a:srgbClr val="F79646">
                  <a:lumMod val="75000"/>
                </a:srgbClr>
              </a:solidFill>
              <a:latin typeface="Franklin Gothic Medium Cond" panose="020B0606030402020204" pitchFamily="34" charset="0"/>
              <a:cs typeface="Century Gothic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405740" y="1812249"/>
            <a:ext cx="169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>
                <a:solidFill>
                  <a:schemeClr val="accent4">
                    <a:lumMod val="50000"/>
                  </a:schemeClr>
                </a:solidFill>
                <a:latin typeface="Britannic Bold" pitchFamily="34" charset="0"/>
                <a:cs typeface="Century Gothic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 err="1">
                <a:solidFill>
                  <a:srgbClr val="4F81BD">
                    <a:lumMod val="50000"/>
                  </a:srgbClr>
                </a:solidFill>
                <a:latin typeface="Calibri"/>
              </a:rPr>
              <a:t>Indeks</a:t>
            </a:r>
            <a:r>
              <a:rPr lang="en-US" sz="1100" b="1" dirty="0">
                <a:solidFill>
                  <a:srgbClr val="4F81BD">
                    <a:lumMod val="50000"/>
                  </a:srgbClr>
                </a:solidFill>
                <a:latin typeface="Calibri"/>
              </a:rPr>
              <a:t> </a:t>
            </a:r>
            <a:r>
              <a:rPr lang="en-US" sz="1100" b="1" dirty="0" err="1">
                <a:solidFill>
                  <a:srgbClr val="4F81BD">
                    <a:lumMod val="50000"/>
                  </a:srgbClr>
                </a:solidFill>
                <a:latin typeface="Calibri"/>
              </a:rPr>
              <a:t>Kepuasan</a:t>
            </a:r>
            <a:r>
              <a:rPr lang="en-US" sz="1100" b="1" dirty="0">
                <a:solidFill>
                  <a:srgbClr val="4F81BD">
                    <a:lumMod val="50000"/>
                  </a:srgbClr>
                </a:solidFill>
                <a:latin typeface="Calibri"/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err="1">
                <a:solidFill>
                  <a:srgbClr val="4F81BD">
                    <a:lumMod val="50000"/>
                  </a:srgbClr>
                </a:solidFill>
                <a:latin typeface="Calibri"/>
              </a:rPr>
              <a:t>Hidup</a:t>
            </a:r>
            <a:r>
              <a:rPr lang="en-US" sz="1200" b="1" dirty="0">
                <a:solidFill>
                  <a:srgbClr val="4F81BD">
                    <a:lumMod val="50000"/>
                  </a:srgbClr>
                </a:solidFill>
                <a:latin typeface="Calibri"/>
              </a:rPr>
              <a:t> Personal</a:t>
            </a:r>
            <a:endParaRPr lang="id-ID" sz="1200" b="1" dirty="0">
              <a:solidFill>
                <a:srgbClr val="4F81BD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7485860" y="1812249"/>
            <a:ext cx="169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>
                <a:solidFill>
                  <a:schemeClr val="accent4">
                    <a:lumMod val="50000"/>
                  </a:schemeClr>
                </a:solidFill>
                <a:latin typeface="Britannic Bold" pitchFamily="34" charset="0"/>
                <a:cs typeface="Century Gothic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 err="1">
                <a:solidFill>
                  <a:srgbClr val="4F81BD">
                    <a:lumMod val="50000"/>
                  </a:srgbClr>
                </a:solidFill>
                <a:latin typeface="Calibri"/>
              </a:rPr>
              <a:t>Indeks</a:t>
            </a:r>
            <a:r>
              <a:rPr lang="en-US" sz="1100" b="1" dirty="0">
                <a:solidFill>
                  <a:srgbClr val="4F81BD">
                    <a:lumMod val="50000"/>
                  </a:srgbClr>
                </a:solidFill>
                <a:latin typeface="Calibri"/>
              </a:rPr>
              <a:t> </a:t>
            </a:r>
            <a:r>
              <a:rPr lang="en-US" sz="1100" b="1" dirty="0" err="1">
                <a:solidFill>
                  <a:srgbClr val="4F81BD">
                    <a:lumMod val="50000"/>
                  </a:srgbClr>
                </a:solidFill>
                <a:latin typeface="Calibri"/>
              </a:rPr>
              <a:t>Kepuasan</a:t>
            </a:r>
            <a:endParaRPr lang="en-US" sz="1100" b="1" dirty="0">
              <a:solidFill>
                <a:srgbClr val="4F81BD">
                  <a:lumMod val="50000"/>
                </a:srgbClr>
              </a:solidFill>
              <a:latin typeface="Calibri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srgbClr val="4F81BD">
                    <a:lumMod val="50000"/>
                  </a:srgbClr>
                </a:solidFill>
                <a:latin typeface="Calibri"/>
              </a:rPr>
              <a:t> </a:t>
            </a:r>
            <a:r>
              <a:rPr lang="en-US" sz="1200" b="1" dirty="0" err="1">
                <a:solidFill>
                  <a:srgbClr val="4F81BD">
                    <a:lumMod val="50000"/>
                  </a:srgbClr>
                </a:solidFill>
                <a:latin typeface="Calibri"/>
              </a:rPr>
              <a:t>Hidup</a:t>
            </a:r>
            <a:r>
              <a:rPr lang="en-US" sz="1200" b="1" dirty="0">
                <a:solidFill>
                  <a:srgbClr val="4F81BD">
                    <a:lumMod val="50000"/>
                  </a:srgbClr>
                </a:solidFill>
                <a:latin typeface="Calibri"/>
              </a:rPr>
              <a:t> </a:t>
            </a:r>
            <a:r>
              <a:rPr lang="en-US" sz="1200" b="1" dirty="0" err="1">
                <a:solidFill>
                  <a:srgbClr val="4F81BD">
                    <a:lumMod val="50000"/>
                  </a:srgbClr>
                </a:solidFill>
                <a:latin typeface="Calibri"/>
              </a:rPr>
              <a:t>Sosial</a:t>
            </a:r>
            <a:endParaRPr lang="id-ID" sz="1200" b="1" dirty="0">
              <a:solidFill>
                <a:srgbClr val="4F81BD">
                  <a:lumMod val="50000"/>
                </a:srgbClr>
              </a:solidFill>
              <a:latin typeface="Calibri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55" r="36387" b="72909"/>
          <a:stretch/>
        </p:blipFill>
        <p:spPr bwMode="auto">
          <a:xfrm>
            <a:off x="4962666" y="4393549"/>
            <a:ext cx="904628" cy="8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4856980" y="5195331"/>
            <a:ext cx="1116000" cy="216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 defTabSz="91440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AU" sz="1400" b="1" dirty="0" err="1">
                <a:solidFill>
                  <a:srgbClr val="3B7655"/>
                </a:solidFill>
                <a:latin typeface="Calibri"/>
                <a:cs typeface="Aharoni" pitchFamily="2" charset="-79"/>
              </a:rPr>
              <a:t>Cerai</a:t>
            </a:r>
            <a:r>
              <a:rPr lang="en-AU" sz="1400" b="1" dirty="0">
                <a:solidFill>
                  <a:srgbClr val="3B7655"/>
                </a:solidFill>
                <a:latin typeface="Calibri"/>
                <a:cs typeface="Aharoni" pitchFamily="2" charset="-79"/>
              </a:rPr>
              <a:t> </a:t>
            </a:r>
            <a:r>
              <a:rPr lang="en-AU" sz="1400" b="1" dirty="0" err="1">
                <a:solidFill>
                  <a:srgbClr val="3B7655"/>
                </a:solidFill>
                <a:latin typeface="Calibri"/>
                <a:cs typeface="Aharoni" pitchFamily="2" charset="-79"/>
              </a:rPr>
              <a:t>Hidup</a:t>
            </a:r>
            <a:endParaRPr lang="en-AU" sz="1400" b="1" dirty="0">
              <a:solidFill>
                <a:srgbClr val="3B7655"/>
              </a:solidFill>
              <a:latin typeface="Calibri"/>
              <a:cs typeface="Aharoni" pitchFamily="2" charset="-79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8" t="37773" r="50000" b="34576"/>
          <a:stretch/>
        </p:blipFill>
        <p:spPr bwMode="auto">
          <a:xfrm>
            <a:off x="5018980" y="2482367"/>
            <a:ext cx="792000" cy="658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4893572" y="3137931"/>
            <a:ext cx="1188720" cy="216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 defTabSz="91440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AU" sz="1200" b="1" dirty="0" err="1">
                <a:solidFill>
                  <a:srgbClr val="8064A2">
                    <a:lumMod val="50000"/>
                  </a:srgbClr>
                </a:solidFill>
                <a:latin typeface="Calibri"/>
                <a:cs typeface="Aharoni" pitchFamily="2" charset="-79"/>
              </a:rPr>
              <a:t>Belum</a:t>
            </a:r>
            <a:r>
              <a:rPr lang="en-AU" sz="1200" b="1" dirty="0">
                <a:solidFill>
                  <a:srgbClr val="8064A2">
                    <a:lumMod val="50000"/>
                  </a:srgbClr>
                </a:solidFill>
                <a:latin typeface="Calibri"/>
                <a:cs typeface="Aharoni" pitchFamily="2" charset="-79"/>
              </a:rPr>
              <a:t> </a:t>
            </a:r>
            <a:r>
              <a:rPr lang="en-AU" sz="1200" b="1" dirty="0" err="1">
                <a:solidFill>
                  <a:srgbClr val="8064A2">
                    <a:lumMod val="50000"/>
                  </a:srgbClr>
                </a:solidFill>
                <a:latin typeface="Calibri"/>
                <a:cs typeface="Aharoni" pitchFamily="2" charset="-79"/>
              </a:rPr>
              <a:t>Menikah</a:t>
            </a:r>
            <a:r>
              <a:rPr lang="en-AU" sz="1200" b="1" dirty="0">
                <a:solidFill>
                  <a:srgbClr val="8064A2">
                    <a:lumMod val="50000"/>
                  </a:srgbClr>
                </a:solidFill>
                <a:latin typeface="Calibri"/>
                <a:cs typeface="Aharoni" pitchFamily="2" charset="-79"/>
              </a:rPr>
              <a:t> </a:t>
            </a:r>
          </a:p>
        </p:txBody>
      </p:sp>
      <p:sp>
        <p:nvSpPr>
          <p:cNvPr id="78" name="Flowchart: Process 86"/>
          <p:cNvSpPr/>
          <p:nvPr/>
        </p:nvSpPr>
        <p:spPr>
          <a:xfrm>
            <a:off x="130621" y="1284659"/>
            <a:ext cx="2732928" cy="461665"/>
          </a:xfrm>
          <a:prstGeom prst="flowChartProcess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err="1">
                <a:solidFill>
                  <a:srgbClr val="4F81BD">
                    <a:lumMod val="50000"/>
                  </a:srgbClr>
                </a:solidFill>
                <a:latin typeface="Franklin Gothic Medium Cond" panose="020B0606030402020204" pitchFamily="34" charset="0"/>
                <a:cs typeface="Century Gothic"/>
              </a:rPr>
              <a:t>Menurut</a:t>
            </a:r>
            <a:r>
              <a:rPr lang="en-US" sz="2400" dirty="0">
                <a:solidFill>
                  <a:srgbClr val="4F81BD">
                    <a:lumMod val="50000"/>
                  </a:srgbClr>
                </a:solidFill>
                <a:latin typeface="Franklin Gothic Medium Cond" panose="020B0606030402020204" pitchFamily="34" charset="0"/>
                <a:cs typeface="Century Gothic"/>
              </a:rPr>
              <a:t> </a:t>
            </a:r>
            <a:r>
              <a:rPr lang="en-US" sz="2400" dirty="0" err="1">
                <a:solidFill>
                  <a:srgbClr val="4F81BD">
                    <a:lumMod val="50000"/>
                  </a:srgbClr>
                </a:solidFill>
                <a:latin typeface="Franklin Gothic Medium Cond" panose="020B0606030402020204" pitchFamily="34" charset="0"/>
                <a:cs typeface="Century Gothic"/>
              </a:rPr>
              <a:t>Jenis</a:t>
            </a:r>
            <a:r>
              <a:rPr lang="en-US" sz="2400" dirty="0">
                <a:solidFill>
                  <a:srgbClr val="4F81BD">
                    <a:lumMod val="50000"/>
                  </a:srgbClr>
                </a:solidFill>
                <a:latin typeface="Franklin Gothic Medium Cond" panose="020B0606030402020204" pitchFamily="34" charset="0"/>
                <a:cs typeface="Century Gothic"/>
              </a:rPr>
              <a:t> </a:t>
            </a:r>
            <a:r>
              <a:rPr lang="en-US" sz="2400" dirty="0" err="1">
                <a:solidFill>
                  <a:srgbClr val="4F81BD">
                    <a:lumMod val="50000"/>
                  </a:srgbClr>
                </a:solidFill>
                <a:latin typeface="Franklin Gothic Medium Cond" panose="020B0606030402020204" pitchFamily="34" charset="0"/>
                <a:cs typeface="Century Gothic"/>
              </a:rPr>
              <a:t>Kelamin</a:t>
            </a:r>
            <a:endParaRPr lang="en-US" sz="2400" dirty="0">
              <a:solidFill>
                <a:srgbClr val="4F81BD">
                  <a:lumMod val="50000"/>
                </a:srgbClr>
              </a:solidFill>
              <a:latin typeface="Franklin Gothic Medium Cond" panose="020B0606030402020204" pitchFamily="34" charset="0"/>
              <a:cs typeface="Century Gothic"/>
            </a:endParaRPr>
          </a:p>
        </p:txBody>
      </p:sp>
      <p:cxnSp>
        <p:nvCxnSpPr>
          <p:cNvPr id="79" name="Straight Connector 78"/>
          <p:cNvCxnSpPr/>
          <p:nvPr/>
        </p:nvCxnSpPr>
        <p:spPr>
          <a:xfrm>
            <a:off x="0" y="4123783"/>
            <a:ext cx="45720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33"/>
          <p:cNvSpPr txBox="1">
            <a:spLocks noChangeArrowheads="1"/>
          </p:cNvSpPr>
          <p:nvPr/>
        </p:nvSpPr>
        <p:spPr bwMode="auto">
          <a:xfrm>
            <a:off x="154612" y="4521476"/>
            <a:ext cx="4144136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18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Lato Black"/>
                <a:cs typeface="Arial" pitchFamily="34" charset="0"/>
              </a:rPr>
              <a:t>Penduduk</a:t>
            </a:r>
            <a:r>
              <a:rPr lang="en-US" altLang="en-US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Lato Black"/>
                <a:cs typeface="Arial" pitchFamily="34" charset="0"/>
              </a:rPr>
              <a:t> yang </a:t>
            </a:r>
            <a:r>
              <a:rPr lang="en-US" altLang="en-US" sz="18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Lato Black"/>
                <a:cs typeface="Arial" pitchFamily="34" charset="0"/>
              </a:rPr>
              <a:t>belum</a:t>
            </a:r>
            <a:r>
              <a:rPr lang="en-US" altLang="en-US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Lato Black"/>
                <a:cs typeface="Arial" pitchFamily="34" charset="0"/>
              </a:rPr>
              <a:t> </a:t>
            </a:r>
            <a:r>
              <a:rPr lang="en-US" altLang="en-US" sz="18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Lato Black"/>
                <a:cs typeface="Arial" pitchFamily="34" charset="0"/>
              </a:rPr>
              <a:t>menikah</a:t>
            </a:r>
            <a:r>
              <a:rPr lang="en-US" altLang="en-US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Lato Black"/>
                <a:cs typeface="Arial" pitchFamily="34" charset="0"/>
              </a:rPr>
              <a:t>  </a:t>
            </a:r>
            <a:r>
              <a:rPr lang="en-US" altLang="en-US" sz="18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Lato Black"/>
                <a:cs typeface="Arial" pitchFamily="34" charset="0"/>
              </a:rPr>
              <a:t>PALING BAHAGIA</a:t>
            </a:r>
            <a:r>
              <a:rPr lang="en-US" altLang="en-US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Lato Black"/>
                <a:cs typeface="Arial" pitchFamily="34" charset="0"/>
              </a:rPr>
              <a:t>,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18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Lato Black"/>
                <a:cs typeface="Arial" pitchFamily="34" charset="0"/>
              </a:rPr>
              <a:t>penduduk</a:t>
            </a:r>
            <a:r>
              <a:rPr lang="en-US" altLang="en-US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Lato Black"/>
                <a:cs typeface="Arial" pitchFamily="34" charset="0"/>
              </a:rPr>
              <a:t> yang </a:t>
            </a:r>
            <a:r>
              <a:rPr lang="en-US" altLang="en-US" sz="18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Lato Black"/>
                <a:cs typeface="Arial" pitchFamily="34" charset="0"/>
              </a:rPr>
              <a:t>menikah</a:t>
            </a:r>
            <a:r>
              <a:rPr lang="en-US" altLang="en-US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Lato Black"/>
                <a:cs typeface="Arial" pitchFamily="34" charset="0"/>
              </a:rPr>
              <a:t>  </a:t>
            </a:r>
            <a:r>
              <a:rPr lang="en-US" altLang="en-US" sz="18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Lato Black"/>
                <a:cs typeface="Arial" pitchFamily="34" charset="0"/>
              </a:rPr>
              <a:t>memiliki</a:t>
            </a:r>
            <a:r>
              <a:rPr lang="en-US" altLang="en-US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Lato Black"/>
                <a:cs typeface="Arial" pitchFamily="34" charset="0"/>
              </a:rPr>
              <a:t> </a:t>
            </a:r>
            <a:r>
              <a:rPr lang="en-US" altLang="en-US" sz="18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Lato Black"/>
                <a:cs typeface="Arial" pitchFamily="34" charset="0"/>
              </a:rPr>
              <a:t>Indeks</a:t>
            </a:r>
            <a:r>
              <a:rPr lang="en-US" altLang="en-US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Lato Black"/>
                <a:cs typeface="Arial" pitchFamily="34" charset="0"/>
              </a:rPr>
              <a:t> </a:t>
            </a:r>
            <a:r>
              <a:rPr lang="en-US" altLang="en-US" sz="18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Lato Black"/>
                <a:cs typeface="Arial" pitchFamily="34" charset="0"/>
              </a:rPr>
              <a:t>Kepuasan</a:t>
            </a:r>
            <a:r>
              <a:rPr lang="en-US" altLang="en-US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Lato Black"/>
                <a:cs typeface="Arial" pitchFamily="34" charset="0"/>
              </a:rPr>
              <a:t> </a:t>
            </a:r>
            <a:r>
              <a:rPr lang="en-US" altLang="en-US" sz="18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Lato Black"/>
                <a:cs typeface="Arial" pitchFamily="34" charset="0"/>
              </a:rPr>
              <a:t>Hidup</a:t>
            </a:r>
            <a:r>
              <a:rPr lang="en-US" altLang="en-US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Lato Black"/>
                <a:cs typeface="Arial" pitchFamily="34" charset="0"/>
              </a:rPr>
              <a:t> </a:t>
            </a:r>
            <a:r>
              <a:rPr lang="en-US" altLang="en-US" sz="18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Lato Black"/>
                <a:cs typeface="Arial" pitchFamily="34" charset="0"/>
              </a:rPr>
              <a:t>Sosial</a:t>
            </a:r>
            <a:r>
              <a:rPr lang="en-US" altLang="en-US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Lato Black"/>
                <a:cs typeface="Arial" pitchFamily="34" charset="0"/>
              </a:rPr>
              <a:t> yang </a:t>
            </a:r>
            <a:r>
              <a:rPr lang="en-US" altLang="en-US" sz="18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Lato Black"/>
                <a:cs typeface="Arial" pitchFamily="34" charset="0"/>
              </a:rPr>
              <a:t>PALING TINGGI</a:t>
            </a:r>
            <a:r>
              <a:rPr lang="en-US" altLang="en-US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Lato Black"/>
                <a:cs typeface="Arial" pitchFamily="34" charset="0"/>
              </a:rPr>
              <a:t>.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Lato Black"/>
                <a:cs typeface="Arial" pitchFamily="34" charset="0"/>
              </a:rPr>
              <a:t> </a:t>
            </a:r>
          </a:p>
        </p:txBody>
      </p:sp>
      <p:sp>
        <p:nvSpPr>
          <p:cNvPr id="44" name="TextBox 33"/>
          <p:cNvSpPr txBox="1">
            <a:spLocks noChangeArrowheads="1"/>
          </p:cNvSpPr>
          <p:nvPr/>
        </p:nvSpPr>
        <p:spPr bwMode="auto">
          <a:xfrm>
            <a:off x="3319316" y="5780296"/>
            <a:ext cx="181451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8000" b="1" dirty="0">
                <a:solidFill>
                  <a:srgbClr val="F79646"/>
                </a:solidFill>
                <a:latin typeface="Arial Black" panose="020B0A04020102020204" pitchFamily="34" charset="0"/>
                <a:ea typeface="Lato Black"/>
                <a:cs typeface="Lato Black"/>
              </a:rPr>
              <a:t>”</a:t>
            </a:r>
            <a:endParaRPr lang="id-ID" altLang="en-US" sz="8000" b="1" dirty="0">
              <a:solidFill>
                <a:srgbClr val="F79646"/>
              </a:solidFill>
              <a:latin typeface="Arial Black" panose="020B0A04020102020204" pitchFamily="34" charset="0"/>
              <a:ea typeface="Lato Black"/>
              <a:cs typeface="Lato Black"/>
            </a:endParaRPr>
          </a:p>
        </p:txBody>
      </p:sp>
      <p:sp>
        <p:nvSpPr>
          <p:cNvPr id="45" name="Right Arrow 44"/>
          <p:cNvSpPr/>
          <p:nvPr/>
        </p:nvSpPr>
        <p:spPr>
          <a:xfrm flipH="1">
            <a:off x="4103940" y="4994822"/>
            <a:ext cx="565184" cy="612654"/>
          </a:xfrm>
          <a:prstGeom prst="rightArrow">
            <a:avLst/>
          </a:prstGeom>
          <a:solidFill>
            <a:srgbClr val="F79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794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5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3280978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3577024 h 6858000"/>
              <a:gd name="connsiteX3" fmla="*/ 5863023 w 9144000"/>
              <a:gd name="connsiteY3" fmla="*/ 6858000 h 6858000"/>
              <a:gd name="connsiteX4" fmla="*/ 0 w 9144000"/>
              <a:gd name="connsiteY4" fmla="*/ 6858000 h 6858000"/>
              <a:gd name="connsiteX5" fmla="*/ 0 w 9144000"/>
              <a:gd name="connsiteY5" fmla="*/ 328097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6858000">
                <a:moveTo>
                  <a:pt x="3280978" y="0"/>
                </a:moveTo>
                <a:lnTo>
                  <a:pt x="9144000" y="0"/>
                </a:lnTo>
                <a:lnTo>
                  <a:pt x="9144000" y="3577024"/>
                </a:lnTo>
                <a:lnTo>
                  <a:pt x="5863023" y="6858000"/>
                </a:lnTo>
                <a:lnTo>
                  <a:pt x="0" y="6858000"/>
                </a:lnTo>
                <a:lnTo>
                  <a:pt x="0" y="3280978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5" y="5"/>
            <a:ext cx="3157701" cy="3157701"/>
          </a:xfrm>
          <a:custGeom>
            <a:avLst/>
            <a:gdLst>
              <a:gd name="connsiteX0" fmla="*/ 0 w 3157701"/>
              <a:gd name="connsiteY0" fmla="*/ 0 h 3157701"/>
              <a:gd name="connsiteX1" fmla="*/ 3157701 w 3157701"/>
              <a:gd name="connsiteY1" fmla="*/ 0 h 3157701"/>
              <a:gd name="connsiteX2" fmla="*/ 0 w 3157701"/>
              <a:gd name="connsiteY2" fmla="*/ 3157701 h 3157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57701" h="3157701">
                <a:moveTo>
                  <a:pt x="0" y="0"/>
                </a:moveTo>
                <a:lnTo>
                  <a:pt x="3157701" y="0"/>
                </a:lnTo>
                <a:lnTo>
                  <a:pt x="0" y="3157701"/>
                </a:lnTo>
                <a:close/>
              </a:path>
            </a:pathLst>
          </a:custGeom>
          <a:solidFill>
            <a:srgbClr val="DB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5979688" y="3693688"/>
            <a:ext cx="3164312" cy="3164312"/>
          </a:xfrm>
          <a:custGeom>
            <a:avLst/>
            <a:gdLst>
              <a:gd name="connsiteX0" fmla="*/ 3164312 w 3164312"/>
              <a:gd name="connsiteY0" fmla="*/ 0 h 3164312"/>
              <a:gd name="connsiteX1" fmla="*/ 3164312 w 3164312"/>
              <a:gd name="connsiteY1" fmla="*/ 3164312 h 3164312"/>
              <a:gd name="connsiteX2" fmla="*/ 0 w 3164312"/>
              <a:gd name="connsiteY2" fmla="*/ 3164312 h 3164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64312" h="3164312">
                <a:moveTo>
                  <a:pt x="3164312" y="0"/>
                </a:moveTo>
                <a:lnTo>
                  <a:pt x="3164312" y="3164312"/>
                </a:lnTo>
                <a:lnTo>
                  <a:pt x="0" y="3164312"/>
                </a:lnTo>
                <a:close/>
              </a:path>
            </a:pathLst>
          </a:custGeom>
          <a:solidFill>
            <a:srgbClr val="DB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C3873F9D-166D-4281-9B5A-8D63A7307FC5}" type="slidenum">
              <a:rPr lang="id-ID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id-ID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itle 2"/>
          <p:cNvSpPr>
            <a:spLocks noGrp="1"/>
          </p:cNvSpPr>
          <p:nvPr>
            <p:ph type="title"/>
          </p:nvPr>
        </p:nvSpPr>
        <p:spPr>
          <a:xfrm>
            <a:off x="-229641" y="319461"/>
            <a:ext cx="9144000" cy="830997"/>
          </a:xfrm>
          <a:noFill/>
        </p:spPr>
        <p:txBody>
          <a:bodyPr>
            <a:noAutofit/>
          </a:bodyPr>
          <a:lstStyle/>
          <a:p>
            <a:pPr algn="r"/>
            <a:r>
              <a:rPr lang="it-IT" sz="2800" dirty="0"/>
              <a:t>Indeks Kebahagiaan Menurut Provinsi, Tahun 2017</a:t>
            </a:r>
            <a:endParaRPr lang="en-US" sz="2800" dirty="0"/>
          </a:p>
        </p:txBody>
      </p:sp>
      <p:pic>
        <p:nvPicPr>
          <p:cNvPr id="37" name="Picture 36" descr="Naturak Break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56400" y="1051204"/>
            <a:ext cx="9860400" cy="4943237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27567" y="5028963"/>
            <a:ext cx="1608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 err="1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>Indeks</a:t>
            </a:r>
            <a:r>
              <a:rPr lang="en-US" sz="1400" b="1" dirty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> </a:t>
            </a:r>
            <a:r>
              <a:rPr lang="en-US" sz="1400" b="1" dirty="0" err="1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>Kebahagiaan</a:t>
            </a:r>
            <a:endParaRPr lang="en-US" sz="1400" b="1" dirty="0">
              <a:solidFill>
                <a:prstClr val="black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209705" y="5104665"/>
            <a:ext cx="0" cy="16459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328412" y="6521472"/>
            <a:ext cx="365760" cy="182880"/>
          </a:xfrm>
          <a:prstGeom prst="rect">
            <a:avLst/>
          </a:prstGeom>
          <a:solidFill>
            <a:srgbClr val="FF7F7F"/>
          </a:solidFill>
          <a:ln w="4763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9"/>
          <p:cNvSpPr>
            <a:spLocks noChangeArrowheads="1"/>
          </p:cNvSpPr>
          <p:nvPr/>
        </p:nvSpPr>
        <p:spPr bwMode="auto">
          <a:xfrm>
            <a:off x="796078" y="6529139"/>
            <a:ext cx="670055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defRPr/>
            </a:pPr>
            <a:r>
              <a:rPr lang="en-US" altLang="en-US" sz="1050" dirty="0">
                <a:solidFill>
                  <a:srgbClr val="000000"/>
                </a:solidFill>
                <a:latin typeface="Arial Narrow" panose="020B0606020202030204" pitchFamily="34" charset="0"/>
                <a:cs typeface="Arial" pitchFamily="34" charset="0"/>
              </a:rPr>
              <a:t>67,52 – 68,98</a:t>
            </a:r>
            <a:endParaRPr lang="en-US" altLang="en-US" sz="2800" dirty="0">
              <a:solidFill>
                <a:prstClr val="black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33" name="Rectangle 10"/>
          <p:cNvSpPr>
            <a:spLocks noChangeArrowheads="1"/>
          </p:cNvSpPr>
          <p:nvPr/>
        </p:nvSpPr>
        <p:spPr bwMode="auto">
          <a:xfrm>
            <a:off x="328412" y="6228949"/>
            <a:ext cx="365760" cy="182880"/>
          </a:xfrm>
          <a:prstGeom prst="rect">
            <a:avLst/>
          </a:prstGeom>
          <a:solidFill>
            <a:srgbClr val="FFA77F"/>
          </a:solidFill>
          <a:ln w="4763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12"/>
          <p:cNvSpPr>
            <a:spLocks noChangeArrowheads="1"/>
          </p:cNvSpPr>
          <p:nvPr/>
        </p:nvSpPr>
        <p:spPr bwMode="auto">
          <a:xfrm>
            <a:off x="328412" y="5941419"/>
            <a:ext cx="365760" cy="182880"/>
          </a:xfrm>
          <a:prstGeom prst="rect">
            <a:avLst/>
          </a:prstGeom>
          <a:solidFill>
            <a:srgbClr val="FFD37F"/>
          </a:solidFill>
          <a:ln w="4763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14"/>
          <p:cNvSpPr>
            <a:spLocks noChangeArrowheads="1"/>
          </p:cNvSpPr>
          <p:nvPr/>
        </p:nvSpPr>
        <p:spPr bwMode="auto">
          <a:xfrm>
            <a:off x="328412" y="5664199"/>
            <a:ext cx="365760" cy="182880"/>
          </a:xfrm>
          <a:prstGeom prst="rect">
            <a:avLst/>
          </a:prstGeom>
          <a:solidFill>
            <a:srgbClr val="D1FF7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9"/>
          <p:cNvSpPr>
            <a:spLocks noChangeArrowheads="1"/>
          </p:cNvSpPr>
          <p:nvPr/>
        </p:nvSpPr>
        <p:spPr bwMode="auto">
          <a:xfrm>
            <a:off x="796078" y="6237611"/>
            <a:ext cx="670055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defRPr/>
            </a:pPr>
            <a:r>
              <a:rPr lang="en-US" altLang="en-US" sz="1050" dirty="0">
                <a:solidFill>
                  <a:srgbClr val="000000"/>
                </a:solidFill>
                <a:latin typeface="Arial Narrow" panose="020B0606020202030204" pitchFamily="34" charset="0"/>
                <a:cs typeface="Arial" pitchFamily="34" charset="0"/>
              </a:rPr>
              <a:t>68,99 – 70,08</a:t>
            </a:r>
            <a:endParaRPr lang="en-US" altLang="en-US" sz="2800" dirty="0">
              <a:solidFill>
                <a:prstClr val="black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41" name="Rectangle 9"/>
          <p:cNvSpPr>
            <a:spLocks noChangeArrowheads="1"/>
          </p:cNvSpPr>
          <p:nvPr/>
        </p:nvSpPr>
        <p:spPr bwMode="auto">
          <a:xfrm>
            <a:off x="796078" y="5951076"/>
            <a:ext cx="670055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defRPr/>
            </a:pPr>
            <a:r>
              <a:rPr lang="en-US" altLang="en-US" sz="1050" dirty="0">
                <a:solidFill>
                  <a:srgbClr val="000000"/>
                </a:solidFill>
                <a:latin typeface="Arial Narrow" panose="020B0606020202030204" pitchFamily="34" charset="0"/>
                <a:cs typeface="Arial" pitchFamily="34" charset="0"/>
              </a:rPr>
              <a:t>70,09 – 71,33</a:t>
            </a:r>
            <a:endParaRPr lang="en-US" altLang="en-US" sz="2800" dirty="0">
              <a:solidFill>
                <a:prstClr val="black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42" name="Rectangle 9"/>
          <p:cNvSpPr>
            <a:spLocks noChangeArrowheads="1"/>
          </p:cNvSpPr>
          <p:nvPr/>
        </p:nvSpPr>
        <p:spPr bwMode="auto">
          <a:xfrm>
            <a:off x="796078" y="5674851"/>
            <a:ext cx="670055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defRPr/>
            </a:pPr>
            <a:r>
              <a:rPr lang="en-US" altLang="en-US" sz="1050" dirty="0">
                <a:solidFill>
                  <a:srgbClr val="000000"/>
                </a:solidFill>
                <a:latin typeface="Arial Narrow" panose="020B0606020202030204" pitchFamily="34" charset="0"/>
                <a:cs typeface="Arial" pitchFamily="34" charset="0"/>
              </a:rPr>
              <a:t>71,34 – 72,48</a:t>
            </a:r>
            <a:endParaRPr lang="en-US" altLang="en-US" sz="2800" dirty="0">
              <a:solidFill>
                <a:prstClr val="black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39" name="Rectangle 8"/>
          <p:cNvSpPr>
            <a:spLocks noChangeArrowheads="1"/>
          </p:cNvSpPr>
          <p:nvPr/>
        </p:nvSpPr>
        <p:spPr bwMode="auto">
          <a:xfrm>
            <a:off x="328413" y="5377326"/>
            <a:ext cx="365760" cy="182880"/>
          </a:xfrm>
          <a:prstGeom prst="rect">
            <a:avLst/>
          </a:prstGeom>
          <a:solidFill>
            <a:srgbClr val="98E600"/>
          </a:solidFill>
          <a:ln w="4763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9"/>
          <p:cNvSpPr>
            <a:spLocks noChangeArrowheads="1"/>
          </p:cNvSpPr>
          <p:nvPr/>
        </p:nvSpPr>
        <p:spPr bwMode="auto">
          <a:xfrm>
            <a:off x="796078" y="5387978"/>
            <a:ext cx="670055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defRPr/>
            </a:pPr>
            <a:r>
              <a:rPr lang="en-US" altLang="en-US" sz="1050" dirty="0">
                <a:solidFill>
                  <a:srgbClr val="000000"/>
                </a:solidFill>
                <a:latin typeface="Arial Narrow" panose="020B0606020202030204" pitchFamily="34" charset="0"/>
                <a:cs typeface="Arial" pitchFamily="34" charset="0"/>
              </a:rPr>
              <a:t>72,49 – 75,68</a:t>
            </a:r>
            <a:endParaRPr lang="en-US" altLang="en-US" sz="2800" dirty="0">
              <a:solidFill>
                <a:prstClr val="black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300196" y="1403343"/>
            <a:ext cx="1121019" cy="1233573"/>
            <a:chOff x="-1404664" y="1124744"/>
            <a:chExt cx="1121019" cy="1233573"/>
          </a:xfrm>
        </p:grpSpPr>
        <p:cxnSp>
          <p:nvCxnSpPr>
            <p:cNvPr id="52" name="Straight Connector 51"/>
            <p:cNvCxnSpPr/>
            <p:nvPr/>
          </p:nvCxnSpPr>
          <p:spPr>
            <a:xfrm>
              <a:off x="-844155" y="2176304"/>
              <a:ext cx="0" cy="182013"/>
            </a:xfrm>
            <a:prstGeom prst="line">
              <a:avLst/>
            </a:prstGeom>
            <a:ln w="28575">
              <a:solidFill>
                <a:schemeClr val="accent3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" name="Group 1"/>
            <p:cNvGrpSpPr/>
            <p:nvPr/>
          </p:nvGrpSpPr>
          <p:grpSpPr>
            <a:xfrm>
              <a:off x="-1404664" y="1124744"/>
              <a:ext cx="1121019" cy="1005840"/>
              <a:chOff x="1476174" y="1644526"/>
              <a:chExt cx="1121019" cy="1005840"/>
            </a:xfrm>
          </p:grpSpPr>
          <p:sp>
            <p:nvSpPr>
              <p:cNvPr id="49" name="Oval 48"/>
              <p:cNvSpPr/>
              <p:nvPr/>
            </p:nvSpPr>
            <p:spPr>
              <a:xfrm>
                <a:off x="1533763" y="1644526"/>
                <a:ext cx="1005840" cy="100584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1579483" y="1690246"/>
                <a:ext cx="914400" cy="914400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1476174" y="1825181"/>
                <a:ext cx="1121019" cy="78175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anchor="ctr">
                <a:spAutoFit/>
              </a:bodyPr>
              <a:lstStyle/>
              <a:p>
                <a:pPr algn="ctr" defTabSz="914400">
                  <a:lnSpc>
                    <a:spcPct val="80000"/>
                  </a:lnSpc>
                  <a:defRPr/>
                </a:pPr>
                <a:r>
                  <a:rPr lang="en-US" sz="1600" b="1" dirty="0">
                    <a:solidFill>
                      <a:prstClr val="white"/>
                    </a:solidFill>
                    <a:latin typeface="Arial Narrow" panose="020B0606020202030204" pitchFamily="34" charset="0"/>
                    <a:cs typeface="Arial" pitchFamily="34" charset="0"/>
                  </a:rPr>
                  <a:t>Maluku Utara</a:t>
                </a:r>
              </a:p>
              <a:p>
                <a:pPr algn="ctr" defTabSz="914400">
                  <a:lnSpc>
                    <a:spcPct val="80000"/>
                  </a:lnSpc>
                  <a:defRPr/>
                </a:pPr>
                <a:r>
                  <a:rPr lang="en-US" sz="2400" b="1" dirty="0">
                    <a:solidFill>
                      <a:prstClr val="white"/>
                    </a:solidFill>
                    <a:latin typeface="Arial Narrow" panose="020B0606020202030204" pitchFamily="34" charset="0"/>
                    <a:cs typeface="Arial" pitchFamily="34" charset="0"/>
                  </a:rPr>
                  <a:t>75,68</a:t>
                </a:r>
                <a:endParaRPr lang="id-ID" sz="2400" b="1" dirty="0">
                  <a:solidFill>
                    <a:prstClr val="white"/>
                  </a:solidFill>
                  <a:latin typeface="Arial Narrow" panose="020B0606020202030204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8022985" y="4377757"/>
            <a:ext cx="1121019" cy="1427511"/>
            <a:chOff x="631581" y="3754089"/>
            <a:chExt cx="1121019" cy="1427511"/>
          </a:xfrm>
        </p:grpSpPr>
        <p:sp>
          <p:nvSpPr>
            <p:cNvPr id="53" name="Oval 52"/>
            <p:cNvSpPr/>
            <p:nvPr/>
          </p:nvSpPr>
          <p:spPr>
            <a:xfrm>
              <a:off x="689170" y="4175760"/>
              <a:ext cx="1005840" cy="10058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734890" y="4221480"/>
              <a:ext cx="914400" cy="9144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31581" y="4390223"/>
              <a:ext cx="1121019" cy="61863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/>
            <a:p>
              <a:pPr algn="ctr" defTabSz="914400">
                <a:lnSpc>
                  <a:spcPct val="90000"/>
                </a:lnSpc>
                <a:defRPr/>
              </a:pPr>
              <a:r>
                <a:rPr lang="en-US" sz="1400" b="1" dirty="0">
                  <a:solidFill>
                    <a:prstClr val="white"/>
                  </a:solidFill>
                  <a:latin typeface="Arial Narrow" panose="020B0606020202030204" pitchFamily="34" charset="0"/>
                  <a:cs typeface="Arial" pitchFamily="34" charset="0"/>
                </a:rPr>
                <a:t>Papua</a:t>
              </a:r>
              <a:endParaRPr lang="en-US" sz="2400" b="1" dirty="0">
                <a:solidFill>
                  <a:prstClr val="white"/>
                </a:solidFill>
                <a:latin typeface="Arial Narrow" panose="020B0606020202030204" pitchFamily="34" charset="0"/>
                <a:cs typeface="Arial" pitchFamily="34" charset="0"/>
              </a:endParaRPr>
            </a:p>
            <a:p>
              <a:pPr algn="ctr" defTabSz="914400">
                <a:lnSpc>
                  <a:spcPct val="90000"/>
                </a:lnSpc>
                <a:defRPr/>
              </a:pPr>
              <a:r>
                <a:rPr lang="en-US" sz="2400" b="1" dirty="0">
                  <a:solidFill>
                    <a:prstClr val="white"/>
                  </a:solidFill>
                  <a:latin typeface="Arial Narrow" panose="020B0606020202030204" pitchFamily="34" charset="0"/>
                  <a:cs typeface="Arial" pitchFamily="34" charset="0"/>
                </a:rPr>
                <a:t>67,52</a:t>
              </a:r>
              <a:endParaRPr lang="id-ID" sz="2400" b="1" dirty="0">
                <a:solidFill>
                  <a:prstClr val="white"/>
                </a:solidFill>
                <a:latin typeface="Arial Narrow" panose="020B0606020202030204" pitchFamily="34" charset="0"/>
                <a:cs typeface="Arial" pitchFamily="34" charset="0"/>
              </a:endParaRPr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1192090" y="3754089"/>
              <a:ext cx="0" cy="36576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Box 37"/>
          <p:cNvSpPr txBox="1"/>
          <p:nvPr/>
        </p:nvSpPr>
        <p:spPr>
          <a:xfrm>
            <a:off x="1977851" y="5372317"/>
            <a:ext cx="254703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d-ID" sz="1400" b="1" dirty="0">
                <a:solidFill>
                  <a:srgbClr val="9BBB59">
                    <a:lumMod val="50000"/>
                  </a:srgbClr>
                </a:solidFill>
                <a:latin typeface="Arial Narrow" panose="020B0606020202030204" pitchFamily="34" charset="0"/>
                <a:cs typeface="Arial" pitchFamily="34" charset="0"/>
              </a:rPr>
              <a:t>3 Provinsi dengan </a:t>
            </a:r>
            <a:endParaRPr lang="en-AU" sz="1400" b="1" dirty="0">
              <a:solidFill>
                <a:srgbClr val="9BBB59">
                  <a:lumMod val="50000"/>
                </a:srgbClr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d-ID" sz="1400" b="1" dirty="0">
                <a:solidFill>
                  <a:srgbClr val="9BBB59">
                    <a:lumMod val="50000"/>
                  </a:srgbClr>
                </a:solidFill>
                <a:latin typeface="Arial Narrow" panose="020B0606020202030204" pitchFamily="34" charset="0"/>
                <a:cs typeface="Arial" pitchFamily="34" charset="0"/>
              </a:rPr>
              <a:t>Indeks Tertinggi:</a:t>
            </a:r>
          </a:p>
          <a:p>
            <a:pPr marL="173038" indent="-173038" defTabSz="914400" fontAlgn="base"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ü"/>
              <a:defRPr/>
            </a:pPr>
            <a:r>
              <a:rPr lang="id-ID" sz="1400" dirty="0">
                <a:solidFill>
                  <a:srgbClr val="9BBB59">
                    <a:lumMod val="50000"/>
                  </a:srgbClr>
                </a:solidFill>
                <a:latin typeface="Arial Narrow" panose="020B0606020202030204" pitchFamily="34" charset="0"/>
                <a:cs typeface="Arial" pitchFamily="34" charset="0"/>
              </a:rPr>
              <a:t>Maluku Utara (75,68)</a:t>
            </a:r>
          </a:p>
          <a:p>
            <a:pPr marL="173038" indent="-173038" defTabSz="914400" fontAlgn="base"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ü"/>
              <a:defRPr/>
            </a:pPr>
            <a:r>
              <a:rPr lang="id-ID" sz="1400" dirty="0">
                <a:solidFill>
                  <a:srgbClr val="9BBB59">
                    <a:lumMod val="50000"/>
                  </a:srgbClr>
                </a:solidFill>
                <a:latin typeface="Arial Narrow" panose="020B0606020202030204" pitchFamily="34" charset="0"/>
                <a:cs typeface="Arial" pitchFamily="34" charset="0"/>
              </a:rPr>
              <a:t>Maluku (73,77)</a:t>
            </a:r>
          </a:p>
          <a:p>
            <a:pPr marL="173038" indent="-173038" defTabSz="914400" fontAlgn="base">
              <a:spcBef>
                <a:spcPct val="0"/>
              </a:spcBef>
              <a:spcAft>
                <a:spcPct val="0"/>
              </a:spcAft>
              <a:buSzPct val="80000"/>
              <a:buFont typeface="Wingdings" panose="05000000000000000000" pitchFamily="2" charset="2"/>
              <a:buChar char="ü"/>
              <a:defRPr/>
            </a:pPr>
            <a:r>
              <a:rPr lang="id-ID" sz="1400" dirty="0">
                <a:solidFill>
                  <a:srgbClr val="9BBB59">
                    <a:lumMod val="50000"/>
                  </a:srgbClr>
                </a:solidFill>
                <a:latin typeface="Arial Narrow" panose="020B0606020202030204" pitchFamily="34" charset="0"/>
                <a:cs typeface="Arial" pitchFamily="34" charset="0"/>
              </a:rPr>
              <a:t>Sulawesi Utara (73,69)</a:t>
            </a:r>
            <a:endParaRPr lang="ru-RU" sz="1400" dirty="0">
              <a:solidFill>
                <a:srgbClr val="9BBB59">
                  <a:lumMod val="50000"/>
                </a:srgbClr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915708" y="5372317"/>
            <a:ext cx="254703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d-ID" sz="1400" b="1" dirty="0">
                <a:solidFill>
                  <a:srgbClr val="C0504D">
                    <a:lumMod val="75000"/>
                  </a:srgbClr>
                </a:solidFill>
                <a:latin typeface="Arial Narrow" panose="020B0606020202030204" pitchFamily="34" charset="0"/>
                <a:cs typeface="Arial" pitchFamily="34" charset="0"/>
              </a:rPr>
              <a:t>3 Provinsi dengan </a:t>
            </a:r>
            <a:endParaRPr lang="en-AU" sz="1400" b="1" dirty="0">
              <a:solidFill>
                <a:srgbClr val="C0504D">
                  <a:lumMod val="75000"/>
                </a:srgbClr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d-ID" sz="1400" b="1" dirty="0">
                <a:solidFill>
                  <a:srgbClr val="C0504D">
                    <a:lumMod val="75000"/>
                  </a:srgbClr>
                </a:solidFill>
                <a:latin typeface="Arial Narrow" panose="020B0606020202030204" pitchFamily="34" charset="0"/>
                <a:cs typeface="Arial" pitchFamily="34" charset="0"/>
              </a:rPr>
              <a:t>Indeks Terendah:</a:t>
            </a:r>
          </a:p>
          <a:p>
            <a:pPr marL="173038" indent="-173038" defTabSz="914400" fontAlgn="base"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ü"/>
              <a:defRPr/>
            </a:pPr>
            <a:r>
              <a:rPr lang="id-ID" sz="1400" dirty="0">
                <a:solidFill>
                  <a:srgbClr val="C0504D">
                    <a:lumMod val="75000"/>
                  </a:srgbClr>
                </a:solidFill>
                <a:latin typeface="Arial Narrow" panose="020B0606020202030204" pitchFamily="34" charset="0"/>
                <a:cs typeface="Arial" pitchFamily="34" charset="0"/>
              </a:rPr>
              <a:t>Papua (67,52)</a:t>
            </a:r>
          </a:p>
          <a:p>
            <a:pPr marL="173038" indent="-173038" defTabSz="914400" fontAlgn="base"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ü"/>
              <a:defRPr/>
            </a:pPr>
            <a:r>
              <a:rPr lang="id-ID" sz="1400" dirty="0">
                <a:solidFill>
                  <a:srgbClr val="C0504D">
                    <a:lumMod val="75000"/>
                  </a:srgbClr>
                </a:solidFill>
                <a:latin typeface="Arial Narrow" panose="020B0606020202030204" pitchFamily="34" charset="0"/>
                <a:cs typeface="Arial" pitchFamily="34" charset="0"/>
              </a:rPr>
              <a:t>Sumatera Utara (68,41)</a:t>
            </a:r>
          </a:p>
          <a:p>
            <a:pPr marL="173038" indent="-173038" defTabSz="914400" fontAlgn="base"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ü"/>
              <a:defRPr/>
            </a:pPr>
            <a:r>
              <a:rPr lang="id-ID" sz="1400" dirty="0">
                <a:solidFill>
                  <a:srgbClr val="C0504D">
                    <a:lumMod val="75000"/>
                  </a:srgbClr>
                </a:solidFill>
                <a:latin typeface="Arial Narrow" panose="020B0606020202030204" pitchFamily="34" charset="0"/>
                <a:cs typeface="Arial" pitchFamily="34" charset="0"/>
              </a:rPr>
              <a:t>NTT (68,98)</a:t>
            </a:r>
            <a:endParaRPr lang="ru-RU" sz="1400" dirty="0">
              <a:solidFill>
                <a:srgbClr val="C0504D">
                  <a:lumMod val="75000"/>
                </a:srgbClr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1979712" y="5408448"/>
            <a:ext cx="0" cy="1097280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3923928" y="5408448"/>
            <a:ext cx="0" cy="109728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itle 1"/>
          <p:cNvSpPr txBox="1">
            <a:spLocks/>
          </p:cNvSpPr>
          <p:nvPr/>
        </p:nvSpPr>
        <p:spPr>
          <a:xfrm>
            <a:off x="2272335" y="914071"/>
            <a:ext cx="6660280" cy="3261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base">
              <a:spcAft>
                <a:spcPct val="0"/>
              </a:spcAft>
              <a:defRPr/>
            </a:pPr>
            <a:r>
              <a:rPr lang="en-US" sz="2000" dirty="0" err="1">
                <a:solidFill>
                  <a:srgbClr val="4BACC6">
                    <a:lumMod val="75000"/>
                  </a:srgbClr>
                </a:solidFill>
                <a:latin typeface="Franklin Gothic Medium Cond" panose="020B0606030402020204" pitchFamily="34" charset="0"/>
                <a:ea typeface="Batang" pitchFamily="18" charset="-127"/>
              </a:rPr>
              <a:t>Penduduk</a:t>
            </a:r>
            <a:r>
              <a:rPr lang="en-US" sz="2000" dirty="0">
                <a:solidFill>
                  <a:srgbClr val="4BACC6">
                    <a:lumMod val="75000"/>
                  </a:srgbClr>
                </a:solidFill>
                <a:latin typeface="Franklin Gothic Medium Cond" panose="020B0606030402020204" pitchFamily="34" charset="0"/>
                <a:ea typeface="Batang" pitchFamily="18" charset="-127"/>
              </a:rPr>
              <a:t> </a:t>
            </a:r>
            <a:r>
              <a:rPr lang="en-US" sz="2000" dirty="0" err="1">
                <a:solidFill>
                  <a:srgbClr val="4BACC6">
                    <a:lumMod val="75000"/>
                  </a:srgbClr>
                </a:solidFill>
                <a:latin typeface="Franklin Gothic Medium Cond" panose="020B0606030402020204" pitchFamily="34" charset="0"/>
                <a:ea typeface="Batang" pitchFamily="18" charset="-127"/>
              </a:rPr>
              <a:t>Provinsi</a:t>
            </a:r>
            <a:r>
              <a:rPr lang="en-US" sz="2000" dirty="0">
                <a:solidFill>
                  <a:srgbClr val="4BACC6">
                    <a:lumMod val="75000"/>
                  </a:srgbClr>
                </a:solidFill>
                <a:latin typeface="Franklin Gothic Medium Cond" panose="020B0606030402020204" pitchFamily="34" charset="0"/>
                <a:ea typeface="Batang" pitchFamily="18" charset="-127"/>
              </a:rPr>
              <a:t> Maluku Utara PALING BAHAGIA</a:t>
            </a:r>
            <a:endParaRPr lang="ru-RU" sz="2000" dirty="0">
              <a:solidFill>
                <a:srgbClr val="4BACC6">
                  <a:lumMod val="75000"/>
                </a:srgbClr>
              </a:solidFill>
              <a:latin typeface="Franklin Gothic Medium Cond" panose="020B0606030402020204" pitchFamily="34" charset="0"/>
              <a:ea typeface="Batang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51939760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1483</TotalTime>
  <Words>1554</Words>
  <Application>Microsoft Office PowerPoint</Application>
  <PresentationFormat>On-screen Show (4:3)</PresentationFormat>
  <Paragraphs>341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40" baseType="lpstr">
      <vt:lpstr>Batang</vt:lpstr>
      <vt:lpstr>Microsoft JhengHei</vt:lpstr>
      <vt:lpstr>微软雅黑</vt:lpstr>
      <vt:lpstr>宋体</vt:lpstr>
      <vt:lpstr>Aharoni</vt:lpstr>
      <vt:lpstr>Arial</vt:lpstr>
      <vt:lpstr>Arial Black</vt:lpstr>
      <vt:lpstr>Arial Narrow</vt:lpstr>
      <vt:lpstr>Calibri</vt:lpstr>
      <vt:lpstr>Calibri Light</vt:lpstr>
      <vt:lpstr>Century Gothic</vt:lpstr>
      <vt:lpstr>Franklin Gothic Medium Cond</vt:lpstr>
      <vt:lpstr>Impact</vt:lpstr>
      <vt:lpstr>Lato Black</vt:lpstr>
      <vt:lpstr>Open Sans</vt:lpstr>
      <vt:lpstr>Segoe</vt:lpstr>
      <vt:lpstr>Segoe UI</vt:lpstr>
      <vt:lpstr>Showcard Gothic</vt:lpstr>
      <vt:lpstr>Times New Roman</vt:lpstr>
      <vt:lpstr>Wingdings</vt:lpstr>
      <vt:lpstr>方正兰亭超细黑简体</vt:lpstr>
      <vt:lpstr>1_Office Theme</vt:lpstr>
      <vt:lpstr>2_Office Theme</vt:lpstr>
      <vt:lpstr>Office Theme</vt:lpstr>
      <vt:lpstr>PowerPoint Presentation</vt:lpstr>
      <vt:lpstr>Latar Belakang</vt:lpstr>
      <vt:lpstr>Kota Bahagia dengan Pembangunan Berkelanjutan</vt:lpstr>
      <vt:lpstr>Kerangka Kerja Indeks Kebahagiaan Indonesia, 2017</vt:lpstr>
      <vt:lpstr>Indeks dan Dimensi Penyusun Indeks Kebahagiaan, 2017</vt:lpstr>
      <vt:lpstr>Indikator Penyusun Indeks Kebahagiaan Indonesia, 2017</vt:lpstr>
      <vt:lpstr>Indeks Kebahagiaan Indonesia Menurut Karakteristik, 2017(1) </vt:lpstr>
      <vt:lpstr>Indeks Kebahagiaan Indonesia Menurut Karakteristik, 2017(2) </vt:lpstr>
      <vt:lpstr>Indeks Kebahagiaan Menurut Provinsi, Tahun 2017</vt:lpstr>
      <vt:lpstr>PowerPoint Presentation</vt:lpstr>
      <vt:lpstr>Indikator-Indikator TPB :</vt:lpstr>
      <vt:lpstr>Lingkungan merespon Pandemi</vt:lpstr>
      <vt:lpstr>PowerPoint Presentation</vt:lpstr>
      <vt:lpstr>Kesimpulan dari Statistik</vt:lpstr>
      <vt:lpstr>Catatan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rapat sekretariat</dc:creator>
  <cp:lastModifiedBy>rapat sekretariat</cp:lastModifiedBy>
  <cp:revision>31</cp:revision>
  <dcterms:created xsi:type="dcterms:W3CDTF">2020-11-25T07:13:45Z</dcterms:created>
  <dcterms:modified xsi:type="dcterms:W3CDTF">2020-11-26T08:04:40Z</dcterms:modified>
</cp:coreProperties>
</file>